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1"/>
  </p:notesMasterIdLst>
  <p:sldIdLst>
    <p:sldId id="257" r:id="rId2"/>
    <p:sldId id="258" r:id="rId3"/>
    <p:sldId id="717" r:id="rId4"/>
    <p:sldId id="718" r:id="rId5"/>
    <p:sldId id="719" r:id="rId6"/>
    <p:sldId id="720" r:id="rId7"/>
    <p:sldId id="722" r:id="rId8"/>
    <p:sldId id="721" r:id="rId9"/>
    <p:sldId id="724" r:id="rId10"/>
    <p:sldId id="723" r:id="rId11"/>
    <p:sldId id="725" r:id="rId12"/>
    <p:sldId id="726" r:id="rId13"/>
    <p:sldId id="727" r:id="rId14"/>
    <p:sldId id="728" r:id="rId15"/>
    <p:sldId id="729" r:id="rId16"/>
    <p:sldId id="730" r:id="rId17"/>
    <p:sldId id="731" r:id="rId18"/>
    <p:sldId id="643" r:id="rId19"/>
    <p:sldId id="282" r:id="rId20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9" d="100"/>
          <a:sy n="69" d="100"/>
        </p:scale>
        <p:origin x="69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382C28-7E31-4A6A-875B-6BAB4F024123}" type="datetimeFigureOut">
              <a:rPr lang="pt-BR" smtClean="0"/>
              <a:t>24/10/2024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717312-456D-4B27-A803-4B5E4640748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030045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56BA6C-61A6-46C5-B1D1-C0A88CB16B7B}" type="datetimeFigureOut">
              <a:rPr lang="pt-BR" smtClean="0"/>
              <a:t>24/10/2024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7F5399-F713-4FDD-B5C8-8A59C16A9197}" type="slidenum">
              <a:rPr lang="pt-BR" smtClean="0"/>
              <a:t>‹nº›</a:t>
            </a:fld>
            <a:endParaRPr lang="pt-B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6729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56BA6C-61A6-46C5-B1D1-C0A88CB16B7B}" type="datetimeFigureOut">
              <a:rPr lang="pt-BR" smtClean="0"/>
              <a:t>24/10/2024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7F5399-F713-4FDD-B5C8-8A59C16A919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798994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56BA6C-61A6-46C5-B1D1-C0A88CB16B7B}" type="datetimeFigureOut">
              <a:rPr lang="pt-BR" smtClean="0"/>
              <a:t>24/10/2024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7F5399-F713-4FDD-B5C8-8A59C16A919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139938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56BA6C-61A6-46C5-B1D1-C0A88CB16B7B}" type="datetimeFigureOut">
              <a:rPr lang="pt-BR" smtClean="0"/>
              <a:t>24/10/2024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7F5399-F713-4FDD-B5C8-8A59C16A919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06429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56BA6C-61A6-46C5-B1D1-C0A88CB16B7B}" type="datetimeFigureOut">
              <a:rPr lang="pt-BR" smtClean="0"/>
              <a:t>24/10/2024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7F5399-F713-4FDD-B5C8-8A59C16A9197}" type="slidenum">
              <a:rPr lang="pt-BR" smtClean="0"/>
              <a:t>‹nº›</a:t>
            </a:fld>
            <a:endParaRPr lang="pt-B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054630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56BA6C-61A6-46C5-B1D1-C0A88CB16B7B}" type="datetimeFigureOut">
              <a:rPr lang="pt-BR" smtClean="0"/>
              <a:t>24/10/2024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7F5399-F713-4FDD-B5C8-8A59C16A919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980027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56BA6C-61A6-46C5-B1D1-C0A88CB16B7B}" type="datetimeFigureOut">
              <a:rPr lang="pt-BR" smtClean="0"/>
              <a:t>24/10/2024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7F5399-F713-4FDD-B5C8-8A59C16A919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626200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56BA6C-61A6-46C5-B1D1-C0A88CB16B7B}" type="datetimeFigureOut">
              <a:rPr lang="pt-BR" smtClean="0"/>
              <a:t>24/10/2024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7F5399-F713-4FDD-B5C8-8A59C16A919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553344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56BA6C-61A6-46C5-B1D1-C0A88CB16B7B}" type="datetimeFigureOut">
              <a:rPr lang="pt-BR" smtClean="0"/>
              <a:t>24/10/2024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7F5399-F713-4FDD-B5C8-8A59C16A919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994584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3E56BA6C-61A6-46C5-B1D1-C0A88CB16B7B}" type="datetimeFigureOut">
              <a:rPr lang="pt-BR" smtClean="0"/>
              <a:t>24/10/2024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27F5399-F713-4FDD-B5C8-8A59C16A919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028219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56BA6C-61A6-46C5-B1D1-C0A88CB16B7B}" type="datetimeFigureOut">
              <a:rPr lang="pt-BR" smtClean="0"/>
              <a:t>24/10/2024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7F5399-F713-4FDD-B5C8-8A59C16A919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198542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3E56BA6C-61A6-46C5-B1D1-C0A88CB16B7B}" type="datetimeFigureOut">
              <a:rPr lang="pt-BR" smtClean="0"/>
              <a:t>24/10/2024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427F5399-F713-4FDD-B5C8-8A59C16A9197}" type="slidenum">
              <a:rPr lang="pt-BR" smtClean="0"/>
              <a:t>‹nº›</a:t>
            </a:fld>
            <a:endParaRPr lang="pt-B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613652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9446" y="382627"/>
            <a:ext cx="6491537" cy="3841644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0285" y="5100033"/>
            <a:ext cx="3029858" cy="855892"/>
          </a:xfrm>
          <a:prstGeom prst="rect">
            <a:avLst/>
          </a:prstGeom>
        </p:spPr>
      </p:pic>
      <p:sp>
        <p:nvSpPr>
          <p:cNvPr id="7" name="Título 3"/>
          <p:cNvSpPr>
            <a:spLocks noGrp="1"/>
          </p:cNvSpPr>
          <p:nvPr>
            <p:ph type="ctrTitle"/>
          </p:nvPr>
        </p:nvSpPr>
        <p:spPr>
          <a:xfrm>
            <a:off x="4278711" y="6027310"/>
            <a:ext cx="3333005" cy="332662"/>
          </a:xfrm>
        </p:spPr>
        <p:txBody>
          <a:bodyPr>
            <a:normAutofit fontScale="90000"/>
          </a:bodyPr>
          <a:lstStyle/>
          <a:p>
            <a:pPr algn="ctr"/>
            <a:r>
              <a:rPr lang="pt-BR" sz="2400" dirty="0">
                <a:solidFill>
                  <a:srgbClr val="0070C0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www.servus.org.br</a:t>
            </a:r>
            <a:endParaRPr lang="pt-BR" sz="2400" b="1" dirty="0">
              <a:solidFill>
                <a:srgbClr val="0070C0"/>
              </a:solidFill>
              <a:latin typeface="Century Gothic" panose="020B0502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4625788"/>
      </p:ext>
    </p:extLst>
  </p:cSld>
  <p:clrMapOvr>
    <a:masterClrMapping/>
  </p:clrMapOvr>
  <p:transition spd="slow">
    <p:wip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BF32F7-3350-38D3-333D-EC356DE201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3">
            <a:extLst>
              <a:ext uri="{FF2B5EF4-FFF2-40B4-BE49-F238E27FC236}">
                <a16:creationId xmlns:a16="http://schemas.microsoft.com/office/drawing/2014/main" id="{B150E92B-5DAE-1BF0-04A3-335CB2BE22A6}"/>
              </a:ext>
            </a:extLst>
          </p:cNvPr>
          <p:cNvSpPr txBox="1">
            <a:spLocks/>
          </p:cNvSpPr>
          <p:nvPr/>
        </p:nvSpPr>
        <p:spPr>
          <a:xfrm>
            <a:off x="474367" y="2544247"/>
            <a:ext cx="11256134" cy="2590801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8000" kern="1200" spc="-5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pt-BR" sz="33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9083A17D-0172-7D6D-B4F9-5E5E6113473F}"/>
              </a:ext>
            </a:extLst>
          </p:cNvPr>
          <p:cNvSpPr txBox="1"/>
          <p:nvPr/>
        </p:nvSpPr>
        <p:spPr>
          <a:xfrm>
            <a:off x="-12882" y="6453549"/>
            <a:ext cx="40784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i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Curso de Graduação em Teologia</a:t>
            </a:r>
          </a:p>
        </p:txBody>
      </p:sp>
      <p:sp>
        <p:nvSpPr>
          <p:cNvPr id="2" name="Título 4">
            <a:extLst>
              <a:ext uri="{FF2B5EF4-FFF2-40B4-BE49-F238E27FC236}">
                <a16:creationId xmlns:a16="http://schemas.microsoft.com/office/drawing/2014/main" id="{18F96EE6-0DF1-5351-490C-C0EA47C06777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641176"/>
          </a:xfrm>
          <a:prstGeom prst="rect">
            <a:avLst/>
          </a:prstGeom>
          <a:gradFill rotWithShape="1">
            <a:gsLst>
              <a:gs pos="0">
                <a:srgbClr val="4472C4">
                  <a:satMod val="103000"/>
                  <a:lumMod val="102000"/>
                  <a:tint val="94000"/>
                </a:srgbClr>
              </a:gs>
              <a:gs pos="50000">
                <a:srgbClr val="4472C4">
                  <a:satMod val="110000"/>
                  <a:lumMod val="100000"/>
                  <a:shade val="100000"/>
                </a:srgbClr>
              </a:gs>
              <a:gs pos="100000">
                <a:srgbClr val="4472C4">
                  <a:lumMod val="99000"/>
                  <a:satMod val="120000"/>
                  <a:shade val="78000"/>
                </a:srgb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400" b="1" i="0" u="none" strike="noStrike" kern="1200" cap="small" spc="50" normalizeH="0" baseline="0" noProof="0" dirty="0">
                <a:ln w="0"/>
                <a:solidFill>
                  <a:srgbClr val="E7E6E6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uLnTx/>
                <a:uFillTx/>
                <a:latin typeface="Arial MT Black" panose="00000102000000010000" pitchFamily="2" charset="0"/>
                <a:ea typeface="+mn-ea"/>
                <a:cs typeface="+mn-cs"/>
              </a:rPr>
              <a:t>Pronúncia</a:t>
            </a:r>
            <a:endParaRPr kumimoji="0" lang="pt-BR" sz="4400" b="1" i="0" u="none" strike="noStrike" kern="1200" cap="none" spc="50" normalizeH="0" baseline="0" noProof="0" dirty="0">
              <a:ln w="0"/>
              <a:solidFill>
                <a:srgbClr val="E7E6E6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uLnTx/>
              <a:uFillTx/>
              <a:latin typeface="Arial MT Black" panose="00000102000000010000" pitchFamily="2" charset="0"/>
              <a:ea typeface="+mn-ea"/>
              <a:cs typeface="+mn-cs"/>
            </a:endParaRPr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0B4FB068-B2AE-A609-19A8-8AB9D60DB1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2727" y="1055335"/>
            <a:ext cx="10917382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  <a:tab pos="449263" algn="l"/>
              </a:tabLst>
              <a:defRPr/>
            </a:pPr>
            <a:r>
              <a:rPr lang="pt-BR" sz="3600" dirty="0">
                <a:solidFill>
                  <a:prstClr val="black"/>
                </a:solidFill>
                <a:ea typeface="Times New Roman" pitchFamily="18" charset="0"/>
                <a:cs typeface="Times-Roman"/>
              </a:rPr>
              <a:t>Muitos manuais e compêndios modernos têm dado um valor </a:t>
            </a:r>
            <a:r>
              <a:rPr lang="pt-BR" sz="3600" dirty="0">
                <a:solidFill>
                  <a:prstClr val="black"/>
                </a:solidFill>
                <a:ea typeface="Times New Roman" pitchFamily="18" charset="0"/>
                <a:cs typeface="Arial" pitchFamily="34" charset="0"/>
              </a:rPr>
              <a:t>demasiado</a:t>
            </a:r>
            <a:r>
              <a:rPr lang="pt-BR" sz="3600" dirty="0">
                <a:solidFill>
                  <a:prstClr val="black"/>
                </a:solidFill>
                <a:ea typeface="Times New Roman" pitchFamily="18" charset="0"/>
                <a:cs typeface="Times-Roman"/>
              </a:rPr>
              <a:t> a pronúncia do </a:t>
            </a:r>
            <a:r>
              <a:rPr lang="pt-BR" sz="3600" b="1" dirty="0">
                <a:solidFill>
                  <a:prstClr val="black"/>
                </a:solidFill>
                <a:ea typeface="Times New Roman" pitchFamily="18" charset="0"/>
                <a:cs typeface="Times-Roman"/>
              </a:rPr>
              <a:t>grego </a:t>
            </a:r>
            <a:r>
              <a:rPr lang="pt-BR" sz="3600" b="1" dirty="0" err="1">
                <a:solidFill>
                  <a:prstClr val="black"/>
                </a:solidFill>
                <a:ea typeface="Times New Roman" pitchFamily="18" charset="0"/>
                <a:cs typeface="Times-Roman"/>
              </a:rPr>
              <a:t>koinê</a:t>
            </a:r>
            <a:r>
              <a:rPr lang="pt-BR" sz="3600" dirty="0">
                <a:solidFill>
                  <a:prstClr val="black"/>
                </a:solidFill>
                <a:ea typeface="Times New Roman" pitchFamily="18" charset="0"/>
                <a:cs typeface="Times-Roman"/>
              </a:rPr>
              <a:t>, a grande verdade é que a pronúncia original foi praticamente perdida, a pronúncia que usualmente se faz foi a adotada pelo humanista Erasmo de </a:t>
            </a:r>
            <a:r>
              <a:rPr lang="pt-BR" sz="3600" dirty="0" err="1">
                <a:solidFill>
                  <a:prstClr val="black"/>
                </a:solidFill>
                <a:ea typeface="Times New Roman" pitchFamily="18" charset="0"/>
                <a:cs typeface="Times-Roman"/>
              </a:rPr>
              <a:t>Roterdã</a:t>
            </a:r>
            <a:r>
              <a:rPr lang="pt-BR" sz="3600" dirty="0">
                <a:solidFill>
                  <a:prstClr val="black"/>
                </a:solidFill>
                <a:ea typeface="Times New Roman" pitchFamily="18" charset="0"/>
                <a:cs typeface="Times-Roman"/>
              </a:rPr>
              <a:t>, que foi o primeiro a publicar o texto grego dentro da moderna imprensa. Mas a época de Erasmo já distava em quatorze ou quinze séculos da época do grego </a:t>
            </a:r>
            <a:r>
              <a:rPr lang="pt-BR" sz="3600" dirty="0" err="1">
                <a:solidFill>
                  <a:prstClr val="black"/>
                </a:solidFill>
                <a:ea typeface="Times New Roman" pitchFamily="18" charset="0"/>
                <a:cs typeface="Times-Roman"/>
              </a:rPr>
              <a:t>koinê</a:t>
            </a:r>
            <a:r>
              <a:rPr lang="pt-BR" sz="3600" dirty="0">
                <a:solidFill>
                  <a:prstClr val="black"/>
                </a:solidFill>
                <a:ea typeface="Times New Roman" pitchFamily="18" charset="0"/>
                <a:cs typeface="Times-Roman"/>
              </a:rPr>
              <a:t>.</a:t>
            </a:r>
            <a:endParaRPr lang="pt-BR" sz="36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Meio-quadro 3">
            <a:extLst>
              <a:ext uri="{FF2B5EF4-FFF2-40B4-BE49-F238E27FC236}">
                <a16:creationId xmlns:a16="http://schemas.microsoft.com/office/drawing/2014/main" id="{6023BADE-7B46-E3A0-238F-8B10EA45AEBA}"/>
              </a:ext>
            </a:extLst>
          </p:cNvPr>
          <p:cNvSpPr/>
          <p:nvPr/>
        </p:nvSpPr>
        <p:spPr>
          <a:xfrm>
            <a:off x="572335" y="916934"/>
            <a:ext cx="1341553" cy="1506828"/>
          </a:xfrm>
          <a:prstGeom prst="halfFrame">
            <a:avLst>
              <a:gd name="adj1" fmla="val 7413"/>
              <a:gd name="adj2" fmla="val 7413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6" name="Meio-quadro 5">
            <a:extLst>
              <a:ext uri="{FF2B5EF4-FFF2-40B4-BE49-F238E27FC236}">
                <a16:creationId xmlns:a16="http://schemas.microsoft.com/office/drawing/2014/main" id="{D46AFD28-7A71-6526-9BA4-FD3642DF602A}"/>
              </a:ext>
            </a:extLst>
          </p:cNvPr>
          <p:cNvSpPr/>
          <p:nvPr/>
        </p:nvSpPr>
        <p:spPr>
          <a:xfrm rot="16200000">
            <a:off x="654974" y="4244195"/>
            <a:ext cx="1341553" cy="1506828"/>
          </a:xfrm>
          <a:prstGeom prst="halfFrame">
            <a:avLst>
              <a:gd name="adj1" fmla="val 7413"/>
              <a:gd name="adj2" fmla="val 7413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669305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0D3369-4150-9D24-AEA0-E1228568A7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3">
            <a:extLst>
              <a:ext uri="{FF2B5EF4-FFF2-40B4-BE49-F238E27FC236}">
                <a16:creationId xmlns:a16="http://schemas.microsoft.com/office/drawing/2014/main" id="{38F0251B-7B04-1A7F-F48A-9DF499AFB6E7}"/>
              </a:ext>
            </a:extLst>
          </p:cNvPr>
          <p:cNvSpPr txBox="1">
            <a:spLocks/>
          </p:cNvSpPr>
          <p:nvPr/>
        </p:nvSpPr>
        <p:spPr>
          <a:xfrm>
            <a:off x="474367" y="2544247"/>
            <a:ext cx="11256134" cy="2590801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8000" kern="1200" spc="-5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pt-BR" sz="33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6410332A-3A43-51B2-C5DB-2E696AA7D50A}"/>
              </a:ext>
            </a:extLst>
          </p:cNvPr>
          <p:cNvSpPr txBox="1"/>
          <p:nvPr/>
        </p:nvSpPr>
        <p:spPr>
          <a:xfrm>
            <a:off x="-12882" y="6453549"/>
            <a:ext cx="40784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i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Curso de Graduação em Teologia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16FFB63-559E-DC15-B83B-15DA7A0D0A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5215" y="533031"/>
            <a:ext cx="10914057" cy="507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  <a:tabLst>
                <a:tab pos="180975" algn="l"/>
                <a:tab pos="449263" algn="l"/>
              </a:tabLst>
              <a:defRPr/>
            </a:pPr>
            <a:r>
              <a:rPr lang="pt-BR" sz="3600" dirty="0">
                <a:solidFill>
                  <a:prstClr val="black"/>
                </a:solidFill>
                <a:ea typeface="Times New Roman" pitchFamily="18" charset="0"/>
                <a:cs typeface="Times-Roman" charset="0"/>
              </a:rPr>
              <a:t>Por essa razão é importante que se saiba que o grego antigo em seu aspecto da fala está perdido para sempre. Portanto o aluno não deve dar muita atenção a tentativa de ser falar o grego antigo, seu cuidado deve se concentrar nos aspecto morfológicos, sintáticos e estilísticos, que são mais absorvidos pela leitura silenciosa e analítica e não pela fonética. </a:t>
            </a:r>
            <a:endParaRPr lang="pt-BR" sz="36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  <a:tab pos="449263" algn="l"/>
              </a:tabLst>
              <a:defRPr/>
            </a:pPr>
            <a:r>
              <a:rPr lang="pt-BR" sz="3600" dirty="0">
                <a:solidFill>
                  <a:prstClr val="black"/>
                </a:solidFill>
                <a:ea typeface="Times New Roman" pitchFamily="18" charset="0"/>
                <a:cs typeface="Times-Roman" charset="0"/>
              </a:rPr>
              <a:t>Adotamos a pronúncia pela silaba tônica, sendo esta a que está com o sinal.</a:t>
            </a:r>
            <a:endParaRPr lang="pt-BR" sz="54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Meio-quadro 2">
            <a:extLst>
              <a:ext uri="{FF2B5EF4-FFF2-40B4-BE49-F238E27FC236}">
                <a16:creationId xmlns:a16="http://schemas.microsoft.com/office/drawing/2014/main" id="{67300A5D-5CE8-AB8E-F5E3-A402826E110B}"/>
              </a:ext>
            </a:extLst>
          </p:cNvPr>
          <p:cNvSpPr/>
          <p:nvPr/>
        </p:nvSpPr>
        <p:spPr>
          <a:xfrm rot="16200000">
            <a:off x="557006" y="4370107"/>
            <a:ext cx="1341553" cy="1506828"/>
          </a:xfrm>
          <a:prstGeom prst="halfFrame">
            <a:avLst>
              <a:gd name="adj1" fmla="val 7413"/>
              <a:gd name="adj2" fmla="val 7413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4" name="Meio-quadro 3">
            <a:extLst>
              <a:ext uri="{FF2B5EF4-FFF2-40B4-BE49-F238E27FC236}">
                <a16:creationId xmlns:a16="http://schemas.microsoft.com/office/drawing/2014/main" id="{BAE16E35-3D0C-C5CF-768E-6CF9DD783039}"/>
              </a:ext>
            </a:extLst>
          </p:cNvPr>
          <p:cNvSpPr/>
          <p:nvPr/>
        </p:nvSpPr>
        <p:spPr>
          <a:xfrm>
            <a:off x="474367" y="561123"/>
            <a:ext cx="1341553" cy="1506828"/>
          </a:xfrm>
          <a:prstGeom prst="halfFrame">
            <a:avLst>
              <a:gd name="adj1" fmla="val 7413"/>
              <a:gd name="adj2" fmla="val 7413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8088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2B7EAC-2E58-974B-06FA-250CFA66A5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3">
            <a:extLst>
              <a:ext uri="{FF2B5EF4-FFF2-40B4-BE49-F238E27FC236}">
                <a16:creationId xmlns:a16="http://schemas.microsoft.com/office/drawing/2014/main" id="{F5362700-606E-A94C-BE12-DDB8D8A2750F}"/>
              </a:ext>
            </a:extLst>
          </p:cNvPr>
          <p:cNvSpPr txBox="1">
            <a:spLocks/>
          </p:cNvSpPr>
          <p:nvPr/>
        </p:nvSpPr>
        <p:spPr>
          <a:xfrm>
            <a:off x="474367" y="2544247"/>
            <a:ext cx="11256134" cy="2590801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8000" kern="1200" spc="-5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pt-BR" sz="33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F17509A1-A047-8599-71E3-7C87420D544C}"/>
              </a:ext>
            </a:extLst>
          </p:cNvPr>
          <p:cNvSpPr txBox="1"/>
          <p:nvPr/>
        </p:nvSpPr>
        <p:spPr>
          <a:xfrm>
            <a:off x="-12882" y="6453549"/>
            <a:ext cx="40784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i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Curso de Graduação em Teologia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342C58B-DE06-F6E6-E121-32EF5BA790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4280" y="1093192"/>
            <a:ext cx="11010618" cy="5016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</a:tabLst>
              <a:defRPr/>
            </a:pPr>
            <a:r>
              <a:rPr lang="pt-BR" sz="4000" dirty="0">
                <a:solidFill>
                  <a:prstClr val="black"/>
                </a:solidFill>
                <a:ea typeface="Times New Roman" pitchFamily="18" charset="0"/>
                <a:cs typeface="Arial" pitchFamily="34" charset="0"/>
              </a:rPr>
              <a:t>O Gama</a:t>
            </a:r>
            <a:r>
              <a:rPr lang="pt-BR" sz="4000" dirty="0">
                <a:solidFill>
                  <a:prstClr val="black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( </a:t>
            </a:r>
            <a:r>
              <a:rPr lang="pt-BR" sz="4000" dirty="0">
                <a:solidFill>
                  <a:prstClr val="black"/>
                </a:solidFill>
                <a:latin typeface="Graeca" pitchFamily="2" charset="2"/>
                <a:ea typeface="Times New Roman" pitchFamily="18" charset="0"/>
                <a:cs typeface="Arial" pitchFamily="34" charset="0"/>
              </a:rPr>
              <a:t>g </a:t>
            </a:r>
            <a:r>
              <a:rPr lang="pt-BR" sz="4000" dirty="0">
                <a:solidFill>
                  <a:prstClr val="black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) </a:t>
            </a:r>
            <a:r>
              <a:rPr lang="pt-BR" sz="4000" dirty="0">
                <a:solidFill>
                  <a:prstClr val="black"/>
                </a:solidFill>
                <a:ea typeface="Times New Roman" pitchFamily="18" charset="0"/>
                <a:cs typeface="Arial" pitchFamily="34" charset="0"/>
              </a:rPr>
              <a:t>pode sofrer alteração na sua pronúncia, todas as vezes que gama vier precedido de </a:t>
            </a:r>
            <a:r>
              <a:rPr lang="pt-BR" sz="4000" dirty="0" err="1">
                <a:solidFill>
                  <a:prstClr val="black"/>
                </a:solidFill>
                <a:ea typeface="Times New Roman" pitchFamily="18" charset="0"/>
                <a:cs typeface="Arial" pitchFamily="34" charset="0"/>
              </a:rPr>
              <a:t>kapa</a:t>
            </a:r>
            <a:r>
              <a:rPr lang="pt-BR" sz="4000" dirty="0">
                <a:solidFill>
                  <a:prstClr val="black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( </a:t>
            </a:r>
            <a:r>
              <a:rPr lang="pt-BR" sz="4000" dirty="0">
                <a:solidFill>
                  <a:prstClr val="black"/>
                </a:solidFill>
                <a:latin typeface="Graeca" pitchFamily="2" charset="2"/>
                <a:ea typeface="Times New Roman" pitchFamily="18" charset="0"/>
                <a:cs typeface="Arial" pitchFamily="34" charset="0"/>
              </a:rPr>
              <a:t>k</a:t>
            </a:r>
            <a:r>
              <a:rPr lang="pt-BR" sz="4000" dirty="0">
                <a:solidFill>
                  <a:prstClr val="black"/>
                </a:solidFill>
                <a:latin typeface="Symbol" pitchFamily="18" charset="2"/>
                <a:ea typeface="Times New Roman" pitchFamily="18" charset="0"/>
                <a:cs typeface="Arial" pitchFamily="34" charset="0"/>
              </a:rPr>
              <a:t> </a:t>
            </a:r>
            <a:r>
              <a:rPr lang="pt-BR" sz="4000" dirty="0">
                <a:solidFill>
                  <a:prstClr val="black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),  </a:t>
            </a:r>
            <a:r>
              <a:rPr lang="pt-BR" sz="4000" dirty="0">
                <a:solidFill>
                  <a:prstClr val="black"/>
                </a:solidFill>
                <a:ea typeface="Times New Roman" pitchFamily="18" charset="0"/>
                <a:cs typeface="Arial" pitchFamily="34" charset="0"/>
              </a:rPr>
              <a:t> </a:t>
            </a:r>
            <a:r>
              <a:rPr lang="pt-BR" sz="4000" dirty="0" err="1">
                <a:solidFill>
                  <a:prstClr val="black"/>
                </a:solidFill>
                <a:ea typeface="Times New Roman" pitchFamily="18" charset="0"/>
                <a:cs typeface="Arial" pitchFamily="34" charset="0"/>
              </a:rPr>
              <a:t>ksi</a:t>
            </a:r>
            <a:r>
              <a:rPr lang="pt-BR" sz="4000" dirty="0">
                <a:solidFill>
                  <a:prstClr val="black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( </a:t>
            </a:r>
            <a:r>
              <a:rPr lang="pt-BR" sz="4000" dirty="0">
                <a:solidFill>
                  <a:prstClr val="black"/>
                </a:solidFill>
                <a:latin typeface="Graeca" pitchFamily="2" charset="2"/>
                <a:ea typeface="Times New Roman" pitchFamily="18" charset="0"/>
                <a:cs typeface="Arial" pitchFamily="34" charset="0"/>
              </a:rPr>
              <a:t>x</a:t>
            </a:r>
            <a:r>
              <a:rPr lang="pt-BR" sz="4000" dirty="0">
                <a:solidFill>
                  <a:prstClr val="black"/>
                </a:solidFill>
                <a:latin typeface="Symbol" pitchFamily="18" charset="2"/>
                <a:ea typeface="Times New Roman" pitchFamily="18" charset="0"/>
                <a:cs typeface="Arial" pitchFamily="34" charset="0"/>
              </a:rPr>
              <a:t> </a:t>
            </a:r>
            <a:r>
              <a:rPr lang="pt-BR" sz="4000" dirty="0">
                <a:solidFill>
                  <a:prstClr val="black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) </a:t>
            </a:r>
            <a:r>
              <a:rPr lang="pt-BR" sz="4000" dirty="0">
                <a:solidFill>
                  <a:prstClr val="black"/>
                </a:solidFill>
                <a:ea typeface="Times New Roman" pitchFamily="18" charset="0"/>
                <a:cs typeface="Arial" pitchFamily="34" charset="0"/>
              </a:rPr>
              <a:t>e outro gama </a:t>
            </a:r>
            <a:r>
              <a:rPr lang="pt-BR" sz="4000" dirty="0">
                <a:solidFill>
                  <a:prstClr val="black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( </a:t>
            </a:r>
            <a:r>
              <a:rPr lang="pt-BR" sz="4000" dirty="0">
                <a:solidFill>
                  <a:prstClr val="black"/>
                </a:solidFill>
                <a:latin typeface="Graeca" pitchFamily="2" charset="2"/>
                <a:ea typeface="Times New Roman" pitchFamily="18" charset="0"/>
                <a:cs typeface="Arial" pitchFamily="34" charset="0"/>
              </a:rPr>
              <a:t>g</a:t>
            </a:r>
            <a:r>
              <a:rPr lang="pt-BR" sz="4000" dirty="0">
                <a:solidFill>
                  <a:prstClr val="black"/>
                </a:solidFill>
                <a:latin typeface="Symbol" pitchFamily="18" charset="2"/>
                <a:ea typeface="Times New Roman" pitchFamily="18" charset="0"/>
                <a:cs typeface="Arial" pitchFamily="34" charset="0"/>
              </a:rPr>
              <a:t> </a:t>
            </a:r>
            <a:r>
              <a:rPr lang="pt-BR" sz="4000" dirty="0">
                <a:solidFill>
                  <a:prstClr val="black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) </a:t>
            </a:r>
            <a:r>
              <a:rPr lang="pt-BR" sz="4000" dirty="0">
                <a:solidFill>
                  <a:prstClr val="black"/>
                </a:solidFill>
                <a:ea typeface="Times New Roman" pitchFamily="18" charset="0"/>
                <a:cs typeface="Arial" pitchFamily="34" charset="0"/>
              </a:rPr>
              <a:t>o primeiro gama mudará para</a:t>
            </a:r>
            <a:r>
              <a:rPr lang="pt-BR" sz="4000" dirty="0">
                <a:solidFill>
                  <a:prstClr val="black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( </a:t>
            </a:r>
            <a:r>
              <a:rPr lang="pt-BR" sz="4000" dirty="0">
                <a:solidFill>
                  <a:prstClr val="black"/>
                </a:solidFill>
                <a:latin typeface="Graeca" pitchFamily="2" charset="2"/>
                <a:ea typeface="Times New Roman" pitchFamily="18" charset="0"/>
                <a:cs typeface="Arial" pitchFamily="34" charset="0"/>
              </a:rPr>
              <a:t>n</a:t>
            </a:r>
            <a:r>
              <a:rPr lang="pt-BR" sz="4000" dirty="0">
                <a:solidFill>
                  <a:prstClr val="black"/>
                </a:solidFill>
                <a:latin typeface="Symbol" pitchFamily="18" charset="2"/>
                <a:ea typeface="Times New Roman" pitchFamily="18" charset="0"/>
                <a:cs typeface="Arial" pitchFamily="34" charset="0"/>
              </a:rPr>
              <a:t> </a:t>
            </a:r>
            <a:r>
              <a:rPr lang="pt-BR" sz="4000" dirty="0">
                <a:solidFill>
                  <a:prstClr val="black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). </a:t>
            </a:r>
            <a:r>
              <a:rPr lang="pt-BR" sz="4000" dirty="0">
                <a:solidFill>
                  <a:prstClr val="black"/>
                </a:solidFill>
                <a:ea typeface="Times New Roman" pitchFamily="18" charset="0"/>
                <a:cs typeface="Arial" pitchFamily="34" charset="0"/>
              </a:rPr>
              <a:t>Exemplo:</a:t>
            </a:r>
            <a:endParaRPr lang="pt-BR" sz="40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</a:tabLst>
              <a:defRPr/>
            </a:pPr>
            <a:r>
              <a:rPr lang="pt-BR" sz="4000" dirty="0">
                <a:solidFill>
                  <a:prstClr val="black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endParaRPr lang="pt-BR" sz="40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</a:tabLst>
              <a:defRPr/>
            </a:pPr>
            <a:r>
              <a:rPr lang="pt-BR" sz="4000" b="1" dirty="0">
                <a:solidFill>
                  <a:prstClr val="black"/>
                </a:solidFill>
                <a:ea typeface="Times New Roman" pitchFamily="18" charset="0"/>
                <a:cs typeface="Arial" pitchFamily="34" charset="0"/>
              </a:rPr>
              <a:t>a)</a:t>
            </a:r>
            <a:r>
              <a:rPr lang="pt-BR" sz="4000" dirty="0">
                <a:solidFill>
                  <a:prstClr val="black"/>
                </a:solidFill>
                <a:latin typeface="Graeca" pitchFamily="2" charset="2"/>
                <a:ea typeface="Times New Roman" pitchFamily="18" charset="0"/>
                <a:cs typeface="Arial" pitchFamily="34" charset="0"/>
              </a:rPr>
              <a:t> </a:t>
            </a:r>
            <a:r>
              <a:rPr lang="pt-BR" sz="4000" dirty="0" err="1">
                <a:solidFill>
                  <a:prstClr val="black"/>
                </a:solidFill>
                <a:latin typeface="Graeca" pitchFamily="2" charset="2"/>
                <a:ea typeface="Times New Roman" pitchFamily="18" charset="0"/>
                <a:cs typeface="Arial" pitchFamily="34" charset="0"/>
              </a:rPr>
              <a:t>gg</a:t>
            </a:r>
            <a:r>
              <a:rPr lang="pt-BR" sz="4000" dirty="0">
                <a:solidFill>
                  <a:prstClr val="black"/>
                </a:solidFill>
                <a:latin typeface="Symbol" pitchFamily="18" charset="2"/>
                <a:ea typeface="Times New Roman" pitchFamily="18" charset="0"/>
                <a:cs typeface="Arial" pitchFamily="34" charset="0"/>
              </a:rPr>
              <a:t>    </a:t>
            </a:r>
            <a:r>
              <a:rPr lang="pt-BR" sz="4000" dirty="0">
                <a:solidFill>
                  <a:prstClr val="black"/>
                </a:solidFill>
                <a:ea typeface="Times New Roman" pitchFamily="18" charset="0"/>
                <a:cs typeface="Arial" pitchFamily="34" charset="0"/>
              </a:rPr>
              <a:t>muda-se para      </a:t>
            </a:r>
            <a:r>
              <a:rPr lang="pt-BR" sz="4000" dirty="0" err="1">
                <a:solidFill>
                  <a:prstClr val="black"/>
                </a:solidFill>
                <a:ea typeface="Times New Roman" pitchFamily="18" charset="0"/>
                <a:cs typeface="Arial" pitchFamily="34" charset="0"/>
              </a:rPr>
              <a:t>ng</a:t>
            </a:r>
            <a:endParaRPr lang="pt-BR" sz="40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</a:tabLst>
              <a:defRPr/>
            </a:pPr>
            <a:r>
              <a:rPr lang="pt-BR" sz="4000" b="1" dirty="0">
                <a:solidFill>
                  <a:prstClr val="black"/>
                </a:solidFill>
                <a:ea typeface="Times New Roman" pitchFamily="18" charset="0"/>
                <a:cs typeface="Arial" pitchFamily="34" charset="0"/>
              </a:rPr>
              <a:t>b)</a:t>
            </a:r>
            <a:r>
              <a:rPr lang="pt-BR" sz="4000" dirty="0">
                <a:solidFill>
                  <a:prstClr val="black"/>
                </a:solidFill>
                <a:ea typeface="Times New Roman" pitchFamily="18" charset="0"/>
                <a:cs typeface="Arial" pitchFamily="34" charset="0"/>
              </a:rPr>
              <a:t> </a:t>
            </a:r>
            <a:r>
              <a:rPr lang="pt-BR" sz="4000" dirty="0" err="1">
                <a:solidFill>
                  <a:prstClr val="black"/>
                </a:solidFill>
                <a:latin typeface="Graeca" pitchFamily="2" charset="2"/>
                <a:ea typeface="Times New Roman" pitchFamily="18" charset="0"/>
                <a:cs typeface="Arial" pitchFamily="34" charset="0"/>
              </a:rPr>
              <a:t>gk</a:t>
            </a:r>
            <a:r>
              <a:rPr lang="pt-BR" sz="4000" dirty="0">
                <a:solidFill>
                  <a:prstClr val="black"/>
                </a:solidFill>
                <a:latin typeface="Symbol" pitchFamily="18" charset="2"/>
                <a:ea typeface="Times New Roman" pitchFamily="18" charset="0"/>
                <a:cs typeface="Arial" pitchFamily="34" charset="0"/>
              </a:rPr>
              <a:t>     </a:t>
            </a:r>
            <a:r>
              <a:rPr lang="pt-BR" sz="4000" dirty="0">
                <a:solidFill>
                  <a:prstClr val="black"/>
                </a:solidFill>
                <a:ea typeface="Times New Roman" pitchFamily="18" charset="0"/>
                <a:cs typeface="Arial" pitchFamily="34" charset="0"/>
              </a:rPr>
              <a:t>muda-se para      </a:t>
            </a:r>
            <a:r>
              <a:rPr lang="pt-BR" sz="4000" dirty="0" err="1">
                <a:solidFill>
                  <a:prstClr val="black"/>
                </a:solidFill>
                <a:ea typeface="Times New Roman" pitchFamily="18" charset="0"/>
                <a:cs typeface="Arial" pitchFamily="34" charset="0"/>
              </a:rPr>
              <a:t>nk</a:t>
            </a:r>
            <a:endParaRPr lang="pt-BR" sz="40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</a:tabLst>
              <a:defRPr/>
            </a:pPr>
            <a:r>
              <a:rPr lang="pt-BR" sz="4000" b="1" dirty="0">
                <a:solidFill>
                  <a:prstClr val="black"/>
                </a:solidFill>
                <a:ea typeface="Times New Roman" pitchFamily="18" charset="0"/>
                <a:cs typeface="Arial" pitchFamily="34" charset="0"/>
              </a:rPr>
              <a:t>c)</a:t>
            </a:r>
            <a:r>
              <a:rPr lang="pt-BR" sz="4000" dirty="0">
                <a:solidFill>
                  <a:prstClr val="black"/>
                </a:solidFill>
                <a:ea typeface="Times New Roman" pitchFamily="18" charset="0"/>
                <a:cs typeface="Arial" pitchFamily="34" charset="0"/>
              </a:rPr>
              <a:t> </a:t>
            </a:r>
            <a:r>
              <a:rPr lang="pt-BR" sz="4000" dirty="0" err="1">
                <a:solidFill>
                  <a:prstClr val="black"/>
                </a:solidFill>
                <a:latin typeface="Graeca" pitchFamily="2" charset="2"/>
                <a:ea typeface="Times New Roman" pitchFamily="18" charset="0"/>
                <a:cs typeface="Arial" pitchFamily="34" charset="0"/>
              </a:rPr>
              <a:t>gx</a:t>
            </a:r>
            <a:r>
              <a:rPr lang="pt-BR" sz="4000" dirty="0">
                <a:solidFill>
                  <a:prstClr val="black"/>
                </a:solidFill>
                <a:latin typeface="Symbol" pitchFamily="18" charset="2"/>
                <a:ea typeface="Times New Roman" pitchFamily="18" charset="0"/>
                <a:cs typeface="Arial" pitchFamily="34" charset="0"/>
              </a:rPr>
              <a:t>      </a:t>
            </a:r>
            <a:r>
              <a:rPr lang="pt-BR" sz="4000" dirty="0">
                <a:solidFill>
                  <a:prstClr val="black"/>
                </a:solidFill>
                <a:ea typeface="Times New Roman" pitchFamily="18" charset="0"/>
                <a:cs typeface="Arial" pitchFamily="34" charset="0"/>
              </a:rPr>
              <a:t>muda-se para      </a:t>
            </a:r>
            <a:r>
              <a:rPr lang="pt-BR" sz="4000" dirty="0" err="1">
                <a:solidFill>
                  <a:prstClr val="black"/>
                </a:solidFill>
                <a:ea typeface="Times New Roman" pitchFamily="18" charset="0"/>
                <a:cs typeface="Arial" pitchFamily="34" charset="0"/>
              </a:rPr>
              <a:t>nks</a:t>
            </a:r>
            <a:endParaRPr lang="pt-BR" sz="40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ítulo 4">
            <a:extLst>
              <a:ext uri="{FF2B5EF4-FFF2-40B4-BE49-F238E27FC236}">
                <a16:creationId xmlns:a16="http://schemas.microsoft.com/office/drawing/2014/main" id="{316F7659-8A1B-CB91-D1C9-6C1D848F50BF}"/>
              </a:ext>
            </a:extLst>
          </p:cNvPr>
          <p:cNvSpPr txBox="1">
            <a:spLocks/>
          </p:cNvSpPr>
          <p:nvPr/>
        </p:nvSpPr>
        <p:spPr>
          <a:xfrm>
            <a:off x="-12882" y="0"/>
            <a:ext cx="12204882" cy="641176"/>
          </a:xfrm>
          <a:prstGeom prst="rect">
            <a:avLst/>
          </a:prstGeom>
          <a:gradFill rotWithShape="1">
            <a:gsLst>
              <a:gs pos="0">
                <a:srgbClr val="4472C4">
                  <a:satMod val="103000"/>
                  <a:lumMod val="102000"/>
                  <a:tint val="94000"/>
                </a:srgbClr>
              </a:gs>
              <a:gs pos="50000">
                <a:srgbClr val="4472C4">
                  <a:satMod val="110000"/>
                  <a:lumMod val="100000"/>
                  <a:shade val="100000"/>
                </a:srgbClr>
              </a:gs>
              <a:gs pos="100000">
                <a:srgbClr val="4472C4">
                  <a:lumMod val="99000"/>
                  <a:satMod val="120000"/>
                  <a:shade val="78000"/>
                </a:srgb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400" b="1" i="0" u="none" strike="noStrike" kern="1200" cap="small" spc="50" normalizeH="0" baseline="0" noProof="0">
                <a:ln w="0"/>
                <a:solidFill>
                  <a:srgbClr val="E7E6E6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uLnTx/>
                <a:uFillTx/>
                <a:latin typeface="Arial MT Black" panose="00000102000000010000" pitchFamily="2" charset="0"/>
                <a:ea typeface="+mn-ea"/>
                <a:cs typeface="+mn-cs"/>
              </a:rPr>
              <a:t>A Pronúncia da Consoante Gama</a:t>
            </a:r>
            <a:r>
              <a:rPr kumimoji="0" lang="pt-BR" sz="3600" b="1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itchFamily="34" charset="0"/>
                <a:ea typeface="Times New Roman" pitchFamily="18" charset="0"/>
                <a:cs typeface="Arial" pitchFamily="34" charset="0"/>
              </a:rPr>
              <a:t> (</a:t>
            </a:r>
            <a:r>
              <a:rPr kumimoji="0" lang="pt-BR" sz="3600" b="1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Graeca" pitchFamily="2" charset="2"/>
                <a:ea typeface="Times New Roman" pitchFamily="18" charset="0"/>
                <a:cs typeface="Arial" pitchFamily="34" charset="0"/>
              </a:rPr>
              <a:t>g</a:t>
            </a:r>
            <a:r>
              <a:rPr kumimoji="0" lang="pt-BR" sz="3600" b="1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itchFamily="34" charset="0"/>
                <a:ea typeface="Times New Roman" pitchFamily="18" charset="0"/>
                <a:cs typeface="Arial" pitchFamily="34" charset="0"/>
              </a:rPr>
              <a:t>)</a:t>
            </a:r>
            <a:endParaRPr kumimoji="0" lang="pt-BR" sz="4400" b="1" i="0" u="none" strike="noStrike" kern="1200" cap="none" spc="50" normalizeH="0" baseline="0" noProof="0" dirty="0">
              <a:ln w="0"/>
              <a:solidFill>
                <a:srgbClr val="E7E6E6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uLnTx/>
              <a:uFillTx/>
              <a:latin typeface="Arial MT Black" panose="00000102000000010000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519968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16BAEC-3B99-02CD-EB7F-A6B4A6D950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3">
            <a:extLst>
              <a:ext uri="{FF2B5EF4-FFF2-40B4-BE49-F238E27FC236}">
                <a16:creationId xmlns:a16="http://schemas.microsoft.com/office/drawing/2014/main" id="{0B0C0221-4A15-0B69-1FA3-3CC7BF1943FB}"/>
              </a:ext>
            </a:extLst>
          </p:cNvPr>
          <p:cNvSpPr txBox="1">
            <a:spLocks/>
          </p:cNvSpPr>
          <p:nvPr/>
        </p:nvSpPr>
        <p:spPr>
          <a:xfrm>
            <a:off x="474367" y="2544247"/>
            <a:ext cx="11256134" cy="2590801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8000" kern="1200" spc="-5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pt-BR" sz="33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8A915692-3180-9A5A-E5D8-059A8414574A}"/>
              </a:ext>
            </a:extLst>
          </p:cNvPr>
          <p:cNvSpPr txBox="1"/>
          <p:nvPr/>
        </p:nvSpPr>
        <p:spPr>
          <a:xfrm>
            <a:off x="-12882" y="6453549"/>
            <a:ext cx="40784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i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Curso de Graduação em Teologia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7502AAA-5583-F520-EDDF-D00E9E4488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9100" y="937881"/>
            <a:ext cx="10793799" cy="4401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pt-BR" sz="4000" dirty="0">
                <a:solidFill>
                  <a:prstClr val="black"/>
                </a:solidFill>
                <a:ea typeface="Times New Roman" pitchFamily="18" charset="0"/>
                <a:cs typeface="Arial" pitchFamily="34" charset="0"/>
              </a:rPr>
              <a:t>E assim: </a:t>
            </a:r>
            <a:r>
              <a:rPr lang="pt-BR" sz="4000" dirty="0">
                <a:solidFill>
                  <a:prstClr val="black"/>
                </a:solidFill>
                <a:latin typeface="Graeca" pitchFamily="2" charset="2"/>
                <a:ea typeface="Times New Roman" pitchFamily="18" charset="0"/>
                <a:cs typeface="Arial" pitchFamily="34" charset="0"/>
              </a:rPr>
              <a:t>a</a:t>
            </a:r>
            <a:r>
              <a:rPr lang="pt-BR" sz="4000" dirty="0">
                <a:solidFill>
                  <a:prstClr val="black"/>
                </a:solidFill>
                <a:latin typeface="Graeca" pitchFamily="2" charset="2"/>
                <a:ea typeface="Times New Roman" pitchFamily="18" charset="0"/>
                <a:cs typeface="Arial" pitchFamily="34" charset="0"/>
                <a:sym typeface="Graeca" pitchFamily="2" charset="2"/>
              </a:rPr>
              <a:t></a:t>
            </a:r>
            <a:r>
              <a:rPr lang="pt-BR" sz="4000" dirty="0">
                <a:solidFill>
                  <a:prstClr val="black"/>
                </a:solidFill>
                <a:latin typeface="Graeca" pitchFamily="2" charset="2"/>
                <a:ea typeface="Times New Roman" pitchFamily="18" charset="0"/>
                <a:cs typeface="Arial" pitchFamily="34" charset="0"/>
              </a:rPr>
              <a:t>na</a:t>
            </a:r>
            <a:r>
              <a:rPr lang="pt-BR" sz="4000" dirty="0">
                <a:solidFill>
                  <a:prstClr val="black"/>
                </a:solidFill>
                <a:latin typeface="Graeca" pitchFamily="2" charset="2"/>
                <a:ea typeface="Times New Roman" pitchFamily="18" charset="0"/>
                <a:cs typeface="Arial" pitchFamily="34" charset="0"/>
                <a:sym typeface="Graeca" pitchFamily="2" charset="2"/>
              </a:rPr>
              <a:t></a:t>
            </a:r>
            <a:r>
              <a:rPr lang="pt-BR" sz="4000" dirty="0" err="1">
                <a:solidFill>
                  <a:prstClr val="black"/>
                </a:solidFill>
                <a:latin typeface="Graeca" pitchFamily="2" charset="2"/>
                <a:ea typeface="Times New Roman" pitchFamily="18" charset="0"/>
                <a:cs typeface="Arial" pitchFamily="34" charset="0"/>
              </a:rPr>
              <a:t>gkh</a:t>
            </a:r>
            <a:r>
              <a:rPr lang="pt-BR" sz="4000" dirty="0">
                <a:solidFill>
                  <a:prstClr val="black"/>
                </a:solidFill>
                <a:latin typeface="Graeca" pitchFamily="2" charset="2"/>
                <a:ea typeface="Times New Roman" pitchFamily="18" charset="0"/>
                <a:cs typeface="Arial" pitchFamily="34" charset="0"/>
              </a:rPr>
              <a:t> </a:t>
            </a:r>
            <a:r>
              <a:rPr lang="pt-BR" sz="4000" dirty="0">
                <a:solidFill>
                  <a:prstClr val="black"/>
                </a:solidFill>
                <a:ea typeface="Times New Roman" pitchFamily="18" charset="0"/>
                <a:cs typeface="Arial" pitchFamily="34" charset="0"/>
                <a:sym typeface="Graeca" pitchFamily="2" charset="2"/>
              </a:rPr>
              <a:t>= (</a:t>
            </a:r>
            <a:r>
              <a:rPr lang="pt-BR" sz="4000" dirty="0" err="1">
                <a:solidFill>
                  <a:prstClr val="black"/>
                </a:solidFill>
                <a:ea typeface="Times New Roman" pitchFamily="18" charset="0"/>
                <a:cs typeface="Arial" pitchFamily="34" charset="0"/>
                <a:sym typeface="Graeca" pitchFamily="2" charset="2"/>
              </a:rPr>
              <a:t>Ananke</a:t>
            </a:r>
            <a:r>
              <a:rPr lang="pt-BR" sz="4000" dirty="0">
                <a:solidFill>
                  <a:prstClr val="black"/>
                </a:solidFill>
                <a:ea typeface="Times New Roman" pitchFamily="18" charset="0"/>
                <a:cs typeface="Arial" pitchFamily="34" charset="0"/>
                <a:sym typeface="Graeca" pitchFamily="2" charset="2"/>
              </a:rPr>
              <a:t>): necessidade, carestia, miséria; </a:t>
            </a:r>
            <a:r>
              <a:rPr lang="pt-BR" sz="4000" dirty="0" err="1">
                <a:solidFill>
                  <a:prstClr val="black"/>
                </a:solidFill>
                <a:latin typeface="Graeca" pitchFamily="2" charset="2"/>
                <a:ea typeface="Times New Roman" pitchFamily="18" charset="0"/>
                <a:cs typeface="Arial" pitchFamily="34" charset="0"/>
                <a:sym typeface="Graeca" pitchFamily="2" charset="2"/>
              </a:rPr>
              <a:t>ga</a:t>
            </a:r>
            <a:r>
              <a:rPr lang="pt-BR" sz="4000" dirty="0">
                <a:solidFill>
                  <a:prstClr val="black"/>
                </a:solidFill>
                <a:latin typeface="Graeca" pitchFamily="2" charset="2"/>
                <a:ea typeface="Times New Roman" pitchFamily="18" charset="0"/>
                <a:cs typeface="Arial" pitchFamily="34" charset="0"/>
                <a:sym typeface="Graeca" pitchFamily="2" charset="2"/>
              </a:rPr>
              <a:t></a:t>
            </a:r>
            <a:r>
              <a:rPr lang="pt-BR" sz="4000" dirty="0" err="1">
                <a:solidFill>
                  <a:prstClr val="black"/>
                </a:solidFill>
                <a:latin typeface="Graeca" pitchFamily="2" charset="2"/>
                <a:ea typeface="Times New Roman" pitchFamily="18" charset="0"/>
                <a:cs typeface="Arial" pitchFamily="34" charset="0"/>
              </a:rPr>
              <a:t>ggamon</a:t>
            </a:r>
            <a:r>
              <a:rPr lang="pt-BR" sz="4000" dirty="0">
                <a:solidFill>
                  <a:prstClr val="black"/>
                </a:solidFill>
                <a:latin typeface="Graeca" pitchFamily="2" charset="2"/>
                <a:ea typeface="Times New Roman" pitchFamily="18" charset="0"/>
                <a:cs typeface="Arial" pitchFamily="34" charset="0"/>
              </a:rPr>
              <a:t> </a:t>
            </a:r>
            <a:r>
              <a:rPr lang="pt-BR" sz="4000" dirty="0">
                <a:solidFill>
                  <a:prstClr val="black"/>
                </a:solidFill>
                <a:ea typeface="Times New Roman" pitchFamily="18" charset="0"/>
                <a:cs typeface="Arial" pitchFamily="34" charset="0"/>
                <a:sym typeface="Graeca" pitchFamily="2" charset="2"/>
              </a:rPr>
              <a:t>=  (</a:t>
            </a:r>
            <a:r>
              <a:rPr lang="pt-BR" sz="4000" dirty="0" err="1">
                <a:solidFill>
                  <a:prstClr val="black"/>
                </a:solidFill>
                <a:ea typeface="Times New Roman" pitchFamily="18" charset="0"/>
                <a:cs typeface="Arial" pitchFamily="34" charset="0"/>
                <a:sym typeface="Graeca" pitchFamily="2" charset="2"/>
              </a:rPr>
              <a:t>gangamon</a:t>
            </a:r>
            <a:r>
              <a:rPr lang="pt-BR" sz="4000" dirty="0">
                <a:solidFill>
                  <a:prstClr val="black"/>
                </a:solidFill>
                <a:ea typeface="Times New Roman" pitchFamily="18" charset="0"/>
                <a:cs typeface="Arial" pitchFamily="34" charset="0"/>
                <a:sym typeface="Graeca" pitchFamily="2" charset="2"/>
              </a:rPr>
              <a:t>):  rede pequena.</a:t>
            </a:r>
            <a:endParaRPr lang="pt-BR" sz="4000" dirty="0">
              <a:solidFill>
                <a:prstClr val="black"/>
              </a:solidFill>
              <a:latin typeface="Arial" pitchFamily="34" charset="0"/>
              <a:cs typeface="Arial" pitchFamily="34" charset="0"/>
              <a:sym typeface="Graeca" pitchFamily="2" charset="2"/>
            </a:endParaRPr>
          </a:p>
          <a:p>
            <a:pPr indent="449263" algn="just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pt-BR" sz="4000" dirty="0">
                <a:solidFill>
                  <a:prstClr val="black"/>
                </a:solidFill>
                <a:latin typeface="Graeca" pitchFamily="2" charset="2"/>
                <a:ea typeface="Times New Roman" pitchFamily="18" charset="0"/>
                <a:cs typeface="Arial" pitchFamily="34" charset="0"/>
                <a:sym typeface="Graeca" pitchFamily="2" charset="2"/>
              </a:rPr>
              <a:t> </a:t>
            </a:r>
            <a:endParaRPr lang="pt-BR" sz="4000" dirty="0">
              <a:solidFill>
                <a:prstClr val="black"/>
              </a:solidFill>
              <a:latin typeface="Graeca" pitchFamily="2" charset="2"/>
              <a:cs typeface="Arial" pitchFamily="34" charset="0"/>
              <a:sym typeface="Graeca" pitchFamily="2" charset="2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pt-BR" sz="4000" dirty="0">
                <a:solidFill>
                  <a:prstClr val="black"/>
                </a:solidFill>
                <a:ea typeface="Times New Roman" pitchFamily="18" charset="0"/>
                <a:cs typeface="Arial" pitchFamily="34" charset="0"/>
                <a:sym typeface="Graeca" pitchFamily="2" charset="2"/>
              </a:rPr>
              <a:t>Tome bastante cuidado porque o gama</a:t>
            </a:r>
            <a:r>
              <a:rPr lang="pt-BR" sz="4000" dirty="0">
                <a:solidFill>
                  <a:prstClr val="black"/>
                </a:solidFill>
                <a:latin typeface="Arial" pitchFamily="34" charset="0"/>
                <a:ea typeface="Times New Roman" pitchFamily="18" charset="0"/>
                <a:cs typeface="Arial" pitchFamily="34" charset="0"/>
                <a:sym typeface="Graeca" pitchFamily="2" charset="2"/>
              </a:rPr>
              <a:t> (</a:t>
            </a:r>
            <a:r>
              <a:rPr lang="pt-BR" sz="4000" dirty="0">
                <a:solidFill>
                  <a:prstClr val="black"/>
                </a:solidFill>
                <a:latin typeface="Graeca" pitchFamily="2" charset="2"/>
                <a:ea typeface="Times New Roman" pitchFamily="18" charset="0"/>
                <a:cs typeface="Arial" pitchFamily="34" charset="0"/>
                <a:sym typeface="Graeca" pitchFamily="2" charset="2"/>
              </a:rPr>
              <a:t>g</a:t>
            </a:r>
            <a:r>
              <a:rPr lang="pt-BR" sz="4000" dirty="0">
                <a:solidFill>
                  <a:prstClr val="black"/>
                </a:solidFill>
                <a:latin typeface="Arial" pitchFamily="34" charset="0"/>
                <a:ea typeface="Times New Roman" pitchFamily="18" charset="0"/>
                <a:cs typeface="Arial" pitchFamily="34" charset="0"/>
                <a:sym typeface="Graeca" pitchFamily="2" charset="2"/>
              </a:rPr>
              <a:t>) </a:t>
            </a:r>
            <a:r>
              <a:rPr lang="pt-BR" sz="4000" dirty="0">
                <a:solidFill>
                  <a:prstClr val="black"/>
                </a:solidFill>
                <a:ea typeface="Times New Roman" pitchFamily="18" charset="0"/>
                <a:cs typeface="Arial" pitchFamily="34" charset="0"/>
                <a:sym typeface="Graeca" pitchFamily="2" charset="2"/>
              </a:rPr>
              <a:t>só mudará para  </a:t>
            </a:r>
            <a:r>
              <a:rPr lang="pt-BR" sz="4000" dirty="0" err="1">
                <a:solidFill>
                  <a:prstClr val="black"/>
                </a:solidFill>
                <a:ea typeface="Times New Roman" pitchFamily="18" charset="0"/>
                <a:cs typeface="Arial" pitchFamily="34" charset="0"/>
                <a:sym typeface="Graeca" pitchFamily="2" charset="2"/>
              </a:rPr>
              <a:t>ni</a:t>
            </a:r>
            <a:r>
              <a:rPr lang="pt-BR" sz="4000" dirty="0">
                <a:solidFill>
                  <a:prstClr val="black"/>
                </a:solidFill>
                <a:latin typeface="Symbol" pitchFamily="18" charset="2"/>
                <a:ea typeface="Times New Roman" pitchFamily="18" charset="0"/>
                <a:cs typeface="Arial" pitchFamily="34" charset="0"/>
                <a:sym typeface="Graeca" pitchFamily="2" charset="2"/>
              </a:rPr>
              <a:t> </a:t>
            </a:r>
            <a:r>
              <a:rPr lang="pt-BR" sz="4000" dirty="0">
                <a:solidFill>
                  <a:prstClr val="black"/>
                </a:solidFill>
                <a:ea typeface="Times New Roman" pitchFamily="18" charset="0"/>
                <a:cs typeface="Arial" pitchFamily="34" charset="0"/>
                <a:sym typeface="Graeca" pitchFamily="2" charset="2"/>
              </a:rPr>
              <a:t>(</a:t>
            </a:r>
            <a:r>
              <a:rPr lang="pt-BR" sz="4000" dirty="0">
                <a:solidFill>
                  <a:prstClr val="black"/>
                </a:solidFill>
                <a:latin typeface="Graeca" pitchFamily="2" charset="2"/>
                <a:ea typeface="Times New Roman" pitchFamily="18" charset="0"/>
                <a:cs typeface="Arial" pitchFamily="34" charset="0"/>
                <a:sym typeface="Graeca" pitchFamily="2" charset="2"/>
              </a:rPr>
              <a:t>n</a:t>
            </a:r>
            <a:r>
              <a:rPr lang="pt-BR" sz="4000" dirty="0">
                <a:solidFill>
                  <a:prstClr val="black"/>
                </a:solidFill>
                <a:ea typeface="Times New Roman" pitchFamily="18" charset="0"/>
                <a:cs typeface="Arial" pitchFamily="34" charset="0"/>
                <a:sym typeface="Graeca" pitchFamily="2" charset="2"/>
              </a:rPr>
              <a:t>) se vier precedido por estas três consoantes acima, se ele vier precedido por outras consoantes terá o som normal.</a:t>
            </a:r>
            <a:endParaRPr lang="pt-BR" sz="4000" dirty="0">
              <a:solidFill>
                <a:prstClr val="black"/>
              </a:solidFill>
              <a:latin typeface="Graeca" pitchFamily="2" charset="2"/>
              <a:ea typeface="Times New Roman" pitchFamily="18" charset="0"/>
              <a:cs typeface="Arial" pitchFamily="34" charset="0"/>
              <a:sym typeface="Graeca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345350134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74A198-A24F-EEC3-F427-2BE9F1063B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3">
            <a:extLst>
              <a:ext uri="{FF2B5EF4-FFF2-40B4-BE49-F238E27FC236}">
                <a16:creationId xmlns:a16="http://schemas.microsoft.com/office/drawing/2014/main" id="{4487B61C-EC90-6252-AF3A-1C7BA8DC4678}"/>
              </a:ext>
            </a:extLst>
          </p:cNvPr>
          <p:cNvSpPr txBox="1">
            <a:spLocks/>
          </p:cNvSpPr>
          <p:nvPr/>
        </p:nvSpPr>
        <p:spPr>
          <a:xfrm>
            <a:off x="474367" y="2544247"/>
            <a:ext cx="11256134" cy="2590801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8000" kern="1200" spc="-5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pt-BR" sz="33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9B0D0D2E-699B-37AD-35B2-246A67886DC0}"/>
              </a:ext>
            </a:extLst>
          </p:cNvPr>
          <p:cNvSpPr txBox="1"/>
          <p:nvPr/>
        </p:nvSpPr>
        <p:spPr>
          <a:xfrm>
            <a:off x="-12882" y="6453549"/>
            <a:ext cx="40784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i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Curso de Graduação em Teologia</a:t>
            </a:r>
          </a:p>
        </p:txBody>
      </p:sp>
      <p:graphicFrame>
        <p:nvGraphicFramePr>
          <p:cNvPr id="2" name="Tabela 1">
            <a:extLst>
              <a:ext uri="{FF2B5EF4-FFF2-40B4-BE49-F238E27FC236}">
                <a16:creationId xmlns:a16="http://schemas.microsoft.com/office/drawing/2014/main" id="{342498EA-A1C7-16B9-9C8F-72872237478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74561181"/>
              </p:ext>
            </p:extLst>
          </p:nvPr>
        </p:nvGraphicFramePr>
        <p:xfrm>
          <a:off x="1116182" y="166254"/>
          <a:ext cx="9972503" cy="6068286"/>
        </p:xfrm>
        <a:graphic>
          <a:graphicData uri="http://schemas.openxmlformats.org/drawingml/2006/table">
            <a:tbl>
              <a:tblPr/>
              <a:tblGrid>
                <a:gridCol w="3113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172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4195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7425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pt-BR" sz="4000" b="1" dirty="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</a:rPr>
                        <a:t>Grego</a:t>
                      </a:r>
                      <a:endParaRPr lang="pt-BR" sz="4000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2684" marR="626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pt-BR" sz="4000" b="1" dirty="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</a:rPr>
                        <a:t>Transliteração</a:t>
                      </a:r>
                      <a:endParaRPr lang="pt-BR" sz="4000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2684" marR="626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pt-BR" sz="4000" b="1" dirty="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</a:rPr>
                        <a:t>Tradução</a:t>
                      </a:r>
                      <a:endParaRPr lang="pt-BR" sz="4000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2684" marR="626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425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pt-BR" sz="4000" dirty="0">
                          <a:latin typeface="Graeca"/>
                          <a:ea typeface="Times New Roman"/>
                        </a:rPr>
                        <a:t>a</a:t>
                      </a:r>
                      <a:r>
                        <a:rPr lang="pt-BR" sz="4000" dirty="0">
                          <a:latin typeface="Graeca"/>
                          <a:ea typeface="Times New Roman"/>
                          <a:sym typeface="Graeca"/>
                        </a:rPr>
                        <a:t></a:t>
                      </a:r>
                      <a:r>
                        <a:rPr lang="pt-BR" sz="4000" dirty="0" err="1">
                          <a:latin typeface="Graeca"/>
                          <a:ea typeface="Times New Roman"/>
                        </a:rPr>
                        <a:t>rto</a:t>
                      </a:r>
                      <a:r>
                        <a:rPr lang="pt-BR" sz="4000" dirty="0">
                          <a:latin typeface="Graeca"/>
                          <a:ea typeface="Times New Roman"/>
                          <a:sym typeface="Graeca"/>
                        </a:rPr>
                        <a:t></a:t>
                      </a:r>
                      <a:endParaRPr lang="pt-BR" sz="4000" dirty="0">
                        <a:latin typeface="Times New Roman"/>
                        <a:ea typeface="Times New Roman"/>
                      </a:endParaRPr>
                    </a:p>
                  </a:txBody>
                  <a:tcPr marL="62684" marR="626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pt-BR" sz="4000">
                          <a:latin typeface="Calibri"/>
                          <a:ea typeface="Times New Roman"/>
                        </a:rPr>
                        <a:t>artos</a:t>
                      </a:r>
                      <a:endParaRPr lang="pt-BR" sz="4000">
                        <a:latin typeface="Times New Roman"/>
                        <a:ea typeface="Times New Roman"/>
                      </a:endParaRPr>
                    </a:p>
                  </a:txBody>
                  <a:tcPr marL="62684" marR="626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pt-BR" sz="4000">
                          <a:latin typeface="Calibri"/>
                          <a:ea typeface="Times New Roman"/>
                        </a:rPr>
                        <a:t>pão</a:t>
                      </a:r>
                      <a:endParaRPr lang="pt-BR" sz="4000">
                        <a:latin typeface="Times New Roman"/>
                        <a:ea typeface="Times New Roman"/>
                      </a:endParaRPr>
                    </a:p>
                  </a:txBody>
                  <a:tcPr marL="62684" marR="626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7425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pt-BR" sz="4000" dirty="0">
                          <a:latin typeface="Graeca"/>
                          <a:ea typeface="Times New Roman"/>
                        </a:rPr>
                        <a:t>a</a:t>
                      </a:r>
                      <a:r>
                        <a:rPr lang="pt-BR" sz="4000" dirty="0">
                          <a:latin typeface="Graeca"/>
                          <a:ea typeface="Times New Roman"/>
                          <a:sym typeface="Graeca"/>
                        </a:rPr>
                        <a:t></a:t>
                      </a:r>
                      <a:r>
                        <a:rPr lang="pt-BR" sz="4000" dirty="0" err="1">
                          <a:latin typeface="Graeca"/>
                          <a:ea typeface="Times New Roman"/>
                        </a:rPr>
                        <a:t>nqropw</a:t>
                      </a:r>
                      <a:r>
                        <a:rPr lang="pt-BR" sz="4000" dirty="0">
                          <a:latin typeface="Graeca"/>
                          <a:ea typeface="Times New Roman"/>
                          <a:sym typeface="Graeca"/>
                        </a:rPr>
                        <a:t></a:t>
                      </a:r>
                      <a:endParaRPr lang="pt-BR" sz="4000" dirty="0">
                        <a:latin typeface="Times New Roman"/>
                        <a:ea typeface="Times New Roman"/>
                      </a:endParaRPr>
                    </a:p>
                  </a:txBody>
                  <a:tcPr marL="62684" marR="626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pt-BR" sz="4000">
                          <a:latin typeface="Calibri"/>
                          <a:ea typeface="Times New Roman"/>
                        </a:rPr>
                        <a:t>anthropos</a:t>
                      </a:r>
                      <a:endParaRPr lang="pt-BR" sz="4000">
                        <a:latin typeface="Times New Roman"/>
                        <a:ea typeface="Times New Roman"/>
                      </a:endParaRPr>
                    </a:p>
                  </a:txBody>
                  <a:tcPr marL="62684" marR="626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pt-BR" sz="4000">
                          <a:latin typeface="Calibri"/>
                          <a:ea typeface="Times New Roman"/>
                        </a:rPr>
                        <a:t>homem</a:t>
                      </a:r>
                      <a:endParaRPr lang="pt-BR" sz="4000">
                        <a:latin typeface="Times New Roman"/>
                        <a:ea typeface="Times New Roman"/>
                      </a:endParaRPr>
                    </a:p>
                  </a:txBody>
                  <a:tcPr marL="62684" marR="626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7425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pt-BR" sz="4000" dirty="0">
                          <a:latin typeface="Graeca"/>
                          <a:ea typeface="Times New Roman"/>
                        </a:rPr>
                        <a:t>oi</a:t>
                      </a:r>
                      <a:r>
                        <a:rPr lang="pt-BR" sz="4000" dirty="0">
                          <a:latin typeface="Graeca"/>
                          <a:ea typeface="Times New Roman"/>
                          <a:sym typeface="Graeca"/>
                        </a:rPr>
                        <a:t></a:t>
                      </a:r>
                      <a:r>
                        <a:rPr lang="pt-BR" sz="4000" dirty="0" err="1">
                          <a:latin typeface="Graeca"/>
                          <a:ea typeface="Times New Roman"/>
                        </a:rPr>
                        <a:t>ko</a:t>
                      </a:r>
                      <a:r>
                        <a:rPr lang="pt-BR" sz="4000" dirty="0">
                          <a:latin typeface="Graeca"/>
                          <a:ea typeface="Times New Roman"/>
                          <a:sym typeface="Graeca"/>
                        </a:rPr>
                        <a:t></a:t>
                      </a:r>
                      <a:endParaRPr lang="pt-BR" sz="4000" dirty="0">
                        <a:latin typeface="Times New Roman"/>
                        <a:ea typeface="Times New Roman"/>
                      </a:endParaRPr>
                    </a:p>
                  </a:txBody>
                  <a:tcPr marL="62684" marR="626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pt-BR" sz="4000" dirty="0" err="1">
                          <a:latin typeface="Calibri"/>
                          <a:ea typeface="Times New Roman"/>
                        </a:rPr>
                        <a:t>oikos</a:t>
                      </a:r>
                      <a:endParaRPr lang="pt-BR" sz="4000" dirty="0">
                        <a:latin typeface="Times New Roman"/>
                        <a:ea typeface="Times New Roman"/>
                      </a:endParaRPr>
                    </a:p>
                  </a:txBody>
                  <a:tcPr marL="62684" marR="626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pt-BR" sz="4000">
                          <a:latin typeface="Calibri"/>
                          <a:ea typeface="Times New Roman"/>
                        </a:rPr>
                        <a:t>Casa</a:t>
                      </a:r>
                      <a:endParaRPr lang="pt-BR" sz="4000">
                        <a:latin typeface="Times New Roman"/>
                        <a:ea typeface="Times New Roman"/>
                      </a:endParaRPr>
                    </a:p>
                  </a:txBody>
                  <a:tcPr marL="62684" marR="626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7425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pt-BR" sz="4000">
                          <a:latin typeface="Graeca"/>
                          <a:ea typeface="Times New Roman"/>
                        </a:rPr>
                        <a:t>fe</a:t>
                      </a:r>
                      <a:r>
                        <a:rPr lang="pt-BR" sz="4000">
                          <a:latin typeface="Graeca"/>
                          <a:ea typeface="Times New Roman"/>
                          <a:sym typeface="Graeca"/>
                        </a:rPr>
                        <a:t></a:t>
                      </a:r>
                      <a:r>
                        <a:rPr lang="pt-BR" sz="4000">
                          <a:latin typeface="Graeca"/>
                          <a:ea typeface="Times New Roman"/>
                        </a:rPr>
                        <a:t>ro</a:t>
                      </a:r>
                      <a:endParaRPr lang="pt-BR" sz="4000">
                        <a:latin typeface="Times New Roman"/>
                        <a:ea typeface="Times New Roman"/>
                      </a:endParaRPr>
                    </a:p>
                  </a:txBody>
                  <a:tcPr marL="62684" marR="626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pt-BR" sz="4000" dirty="0">
                          <a:latin typeface="Calibri"/>
                          <a:ea typeface="Times New Roman"/>
                        </a:rPr>
                        <a:t>fero</a:t>
                      </a:r>
                      <a:endParaRPr lang="pt-BR" sz="4000" dirty="0">
                        <a:latin typeface="Times New Roman"/>
                        <a:ea typeface="Times New Roman"/>
                      </a:endParaRPr>
                    </a:p>
                  </a:txBody>
                  <a:tcPr marL="62684" marR="626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pt-BR" sz="4000">
                          <a:latin typeface="Calibri"/>
                          <a:ea typeface="Times New Roman"/>
                        </a:rPr>
                        <a:t>estou levando</a:t>
                      </a:r>
                      <a:endParaRPr lang="pt-BR" sz="4000">
                        <a:latin typeface="Times New Roman"/>
                        <a:ea typeface="Times New Roman"/>
                      </a:endParaRPr>
                    </a:p>
                  </a:txBody>
                  <a:tcPr marL="62684" marR="626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7425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pt-BR" sz="4000">
                          <a:latin typeface="Graeca"/>
                          <a:ea typeface="Times New Roman"/>
                        </a:rPr>
                        <a:t>pneu</a:t>
                      </a:r>
                      <a:r>
                        <a:rPr lang="pt-BR" sz="4000">
                          <a:latin typeface="Graeca"/>
                          <a:ea typeface="Times New Roman"/>
                          <a:sym typeface="Graeca"/>
                        </a:rPr>
                        <a:t></a:t>
                      </a:r>
                      <a:r>
                        <a:rPr lang="pt-BR" sz="4000">
                          <a:latin typeface="Graeca"/>
                          <a:ea typeface="Times New Roman"/>
                        </a:rPr>
                        <a:t>ma</a:t>
                      </a:r>
                      <a:endParaRPr lang="pt-BR" sz="4000">
                        <a:latin typeface="Times New Roman"/>
                        <a:ea typeface="Times New Roman"/>
                      </a:endParaRPr>
                    </a:p>
                  </a:txBody>
                  <a:tcPr marL="62684" marR="626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pt-BR" sz="4000" dirty="0" err="1">
                          <a:latin typeface="Calibri"/>
                          <a:ea typeface="Times New Roman"/>
                        </a:rPr>
                        <a:t>pneuma</a:t>
                      </a:r>
                      <a:endParaRPr lang="pt-BR" sz="4000" dirty="0">
                        <a:latin typeface="Times New Roman"/>
                        <a:ea typeface="Times New Roman"/>
                      </a:endParaRPr>
                    </a:p>
                  </a:txBody>
                  <a:tcPr marL="62684" marR="626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pt-BR" sz="4000">
                          <a:latin typeface="Calibri"/>
                          <a:ea typeface="Times New Roman"/>
                        </a:rPr>
                        <a:t>espírito</a:t>
                      </a:r>
                      <a:endParaRPr lang="pt-BR" sz="4000">
                        <a:latin typeface="Times New Roman"/>
                        <a:ea typeface="Times New Roman"/>
                      </a:endParaRPr>
                    </a:p>
                  </a:txBody>
                  <a:tcPr marL="62684" marR="626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7425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pt-BR" sz="4000">
                          <a:latin typeface="Graeca"/>
                          <a:ea typeface="Times New Roman"/>
                        </a:rPr>
                        <a:t>esqi</a:t>
                      </a:r>
                      <a:r>
                        <a:rPr lang="pt-BR" sz="4000">
                          <a:latin typeface="Graeca"/>
                          <a:ea typeface="Times New Roman"/>
                          <a:sym typeface="Graeca"/>
                        </a:rPr>
                        <a:t></a:t>
                      </a:r>
                      <a:r>
                        <a:rPr lang="pt-BR" sz="4000">
                          <a:latin typeface="Graeca"/>
                          <a:ea typeface="Times New Roman"/>
                        </a:rPr>
                        <a:t>w</a:t>
                      </a:r>
                      <a:endParaRPr lang="pt-BR" sz="4000">
                        <a:latin typeface="Times New Roman"/>
                        <a:ea typeface="Times New Roman"/>
                      </a:endParaRPr>
                    </a:p>
                  </a:txBody>
                  <a:tcPr marL="62684" marR="626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pt-BR" sz="4000" dirty="0" err="1">
                          <a:latin typeface="Calibri"/>
                          <a:ea typeface="Times New Roman"/>
                        </a:rPr>
                        <a:t>esthio</a:t>
                      </a:r>
                      <a:endParaRPr lang="pt-BR" sz="4000" dirty="0">
                        <a:latin typeface="Times New Roman"/>
                        <a:ea typeface="Times New Roman"/>
                      </a:endParaRPr>
                    </a:p>
                  </a:txBody>
                  <a:tcPr marL="62684" marR="626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pt-BR" sz="4000">
                          <a:latin typeface="Calibri"/>
                          <a:ea typeface="Times New Roman"/>
                        </a:rPr>
                        <a:t>comer</a:t>
                      </a:r>
                      <a:endParaRPr lang="pt-BR" sz="4000">
                        <a:latin typeface="Times New Roman"/>
                        <a:ea typeface="Times New Roman"/>
                      </a:endParaRPr>
                    </a:p>
                  </a:txBody>
                  <a:tcPr marL="62684" marR="626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7425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pt-BR" sz="4000">
                          <a:latin typeface="Graeca"/>
                          <a:ea typeface="Times New Roman"/>
                        </a:rPr>
                        <a:t>e</a:t>
                      </a:r>
                      <a:r>
                        <a:rPr lang="pt-BR" sz="4000">
                          <a:latin typeface="Graeca"/>
                          <a:ea typeface="Times New Roman"/>
                          <a:sym typeface="Graeca"/>
                        </a:rPr>
                        <a:t></a:t>
                      </a:r>
                      <a:r>
                        <a:rPr lang="pt-BR" sz="4000">
                          <a:latin typeface="Graeca"/>
                          <a:ea typeface="Times New Roman"/>
                        </a:rPr>
                        <a:t>gw</a:t>
                      </a:r>
                      <a:r>
                        <a:rPr lang="pt-BR" sz="4000">
                          <a:latin typeface="Graeca"/>
                          <a:ea typeface="Times New Roman"/>
                          <a:sym typeface="Graeca"/>
                        </a:rPr>
                        <a:t></a:t>
                      </a:r>
                      <a:endParaRPr lang="pt-BR" sz="4000">
                        <a:latin typeface="Times New Roman"/>
                        <a:ea typeface="Times New Roman"/>
                      </a:endParaRPr>
                    </a:p>
                  </a:txBody>
                  <a:tcPr marL="62684" marR="626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pt-BR" sz="4000" dirty="0" err="1">
                          <a:latin typeface="Calibri"/>
                          <a:ea typeface="Times New Roman"/>
                        </a:rPr>
                        <a:t>egô</a:t>
                      </a:r>
                      <a:endParaRPr lang="pt-BR" sz="4000" dirty="0">
                        <a:latin typeface="Times New Roman"/>
                        <a:ea typeface="Times New Roman"/>
                      </a:endParaRPr>
                    </a:p>
                  </a:txBody>
                  <a:tcPr marL="62684" marR="626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pt-BR" sz="4000">
                          <a:latin typeface="Calibri"/>
                          <a:ea typeface="Times New Roman"/>
                        </a:rPr>
                        <a:t>eu</a:t>
                      </a:r>
                      <a:endParaRPr lang="pt-BR" sz="4000">
                        <a:latin typeface="Times New Roman"/>
                        <a:ea typeface="Times New Roman"/>
                      </a:endParaRPr>
                    </a:p>
                  </a:txBody>
                  <a:tcPr marL="62684" marR="626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67425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pt-BR" sz="4000">
                          <a:latin typeface="Graeca"/>
                          <a:ea typeface="Times New Roman"/>
                        </a:rPr>
                        <a:t>no</a:t>
                      </a:r>
                      <a:r>
                        <a:rPr lang="pt-BR" sz="4000">
                          <a:latin typeface="Graeca"/>
                          <a:ea typeface="Times New Roman"/>
                          <a:sym typeface="Graeca"/>
                        </a:rPr>
                        <a:t></a:t>
                      </a:r>
                      <a:r>
                        <a:rPr lang="pt-BR" sz="4000">
                          <a:latin typeface="Graeca"/>
                          <a:ea typeface="Times New Roman"/>
                        </a:rPr>
                        <a:t>mo</a:t>
                      </a:r>
                      <a:r>
                        <a:rPr lang="pt-BR" sz="4000">
                          <a:latin typeface="Graeca"/>
                          <a:ea typeface="Times New Roman"/>
                          <a:sym typeface="Graeca"/>
                        </a:rPr>
                        <a:t></a:t>
                      </a:r>
                      <a:endParaRPr lang="pt-BR" sz="4000">
                        <a:latin typeface="Times New Roman"/>
                        <a:ea typeface="Times New Roman"/>
                      </a:endParaRPr>
                    </a:p>
                  </a:txBody>
                  <a:tcPr marL="62684" marR="626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pt-BR" sz="4000">
                          <a:latin typeface="Calibri"/>
                          <a:ea typeface="Times New Roman"/>
                        </a:rPr>
                        <a:t>nomos</a:t>
                      </a:r>
                      <a:endParaRPr lang="pt-BR" sz="4000">
                        <a:latin typeface="Times New Roman"/>
                        <a:ea typeface="Times New Roman"/>
                      </a:endParaRPr>
                    </a:p>
                  </a:txBody>
                  <a:tcPr marL="62684" marR="626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pt-BR" sz="4000" dirty="0">
                          <a:latin typeface="Calibri"/>
                          <a:ea typeface="Times New Roman"/>
                        </a:rPr>
                        <a:t>lei</a:t>
                      </a:r>
                      <a:endParaRPr lang="pt-BR" sz="4000" dirty="0">
                        <a:latin typeface="Times New Roman"/>
                        <a:ea typeface="Times New Roman"/>
                      </a:endParaRPr>
                    </a:p>
                  </a:txBody>
                  <a:tcPr marL="62684" marR="626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1430931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DC7CA1-DAF2-D7AE-10A1-4D970026FD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3">
            <a:extLst>
              <a:ext uri="{FF2B5EF4-FFF2-40B4-BE49-F238E27FC236}">
                <a16:creationId xmlns:a16="http://schemas.microsoft.com/office/drawing/2014/main" id="{3E50338C-2B24-BBCA-D17D-311F0B315BD5}"/>
              </a:ext>
            </a:extLst>
          </p:cNvPr>
          <p:cNvSpPr txBox="1">
            <a:spLocks/>
          </p:cNvSpPr>
          <p:nvPr/>
        </p:nvSpPr>
        <p:spPr>
          <a:xfrm>
            <a:off x="474367" y="2544247"/>
            <a:ext cx="11256134" cy="2590801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8000" kern="1200" spc="-5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pt-BR" sz="33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9B6495D3-73B2-0F8B-8ABC-2B1FDDDDE67E}"/>
              </a:ext>
            </a:extLst>
          </p:cNvPr>
          <p:cNvSpPr txBox="1"/>
          <p:nvPr/>
        </p:nvSpPr>
        <p:spPr>
          <a:xfrm>
            <a:off x="-12882" y="6453549"/>
            <a:ext cx="40784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i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Curso de Graduação em Teologia</a:t>
            </a:r>
          </a:p>
        </p:txBody>
      </p:sp>
      <p:graphicFrame>
        <p:nvGraphicFramePr>
          <p:cNvPr id="2" name="Tabela 1">
            <a:extLst>
              <a:ext uri="{FF2B5EF4-FFF2-40B4-BE49-F238E27FC236}">
                <a16:creationId xmlns:a16="http://schemas.microsoft.com/office/drawing/2014/main" id="{4FBECB97-C25A-F100-B8EE-8E4EC3A25E6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88897709"/>
              </p:ext>
            </p:extLst>
          </p:nvPr>
        </p:nvGraphicFramePr>
        <p:xfrm>
          <a:off x="1186841" y="457199"/>
          <a:ext cx="9831185" cy="5680689"/>
        </p:xfrm>
        <a:graphic>
          <a:graphicData uri="http://schemas.openxmlformats.org/drawingml/2006/table">
            <a:tbl>
              <a:tblPr/>
              <a:tblGrid>
                <a:gridCol w="306918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515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61041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6200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pt-BR" sz="4000" b="1" dirty="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</a:rPr>
                        <a:t>Grego</a:t>
                      </a:r>
                      <a:endParaRPr lang="pt-BR" sz="4000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2684" marR="626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pt-BR" sz="4000" b="1" dirty="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</a:rPr>
                        <a:t>Transliteração</a:t>
                      </a:r>
                      <a:endParaRPr lang="pt-BR" sz="4000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2684" marR="626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pt-BR" sz="4000" b="1" dirty="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</a:rPr>
                        <a:t>Tradução</a:t>
                      </a:r>
                      <a:endParaRPr lang="pt-BR" sz="4000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2684" marR="626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1483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pt-BR" sz="4000" dirty="0" err="1">
                          <a:latin typeface="Graeca"/>
                          <a:ea typeface="Times New Roman"/>
                        </a:rPr>
                        <a:t>gra</a:t>
                      </a:r>
                      <a:r>
                        <a:rPr lang="pt-BR" sz="4000" dirty="0">
                          <a:latin typeface="Graeca"/>
                          <a:ea typeface="Times New Roman"/>
                          <a:sym typeface="Graeca"/>
                        </a:rPr>
                        <a:t></a:t>
                      </a:r>
                      <a:r>
                        <a:rPr lang="pt-BR" sz="4000" dirty="0" err="1">
                          <a:latin typeface="Graeca"/>
                          <a:ea typeface="Times New Roman"/>
                        </a:rPr>
                        <a:t>fo</a:t>
                      </a:r>
                      <a:endParaRPr lang="pt-BR" sz="4000" dirty="0">
                        <a:latin typeface="Times New Roman"/>
                        <a:ea typeface="Times New Roman"/>
                      </a:endParaRPr>
                    </a:p>
                  </a:txBody>
                  <a:tcPr marL="62684" marR="626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pt-BR" sz="4000" dirty="0">
                          <a:latin typeface="Calibri"/>
                          <a:ea typeface="Times New Roman"/>
                        </a:rPr>
                        <a:t>grafo</a:t>
                      </a:r>
                      <a:endParaRPr lang="pt-BR" sz="4000" dirty="0">
                        <a:latin typeface="Times New Roman"/>
                        <a:ea typeface="Times New Roman"/>
                      </a:endParaRPr>
                    </a:p>
                  </a:txBody>
                  <a:tcPr marL="62684" marR="626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pt-BR" sz="4000" dirty="0">
                          <a:latin typeface="Calibri"/>
                          <a:ea typeface="Times New Roman"/>
                        </a:rPr>
                        <a:t>escrever</a:t>
                      </a:r>
                      <a:endParaRPr lang="pt-BR" sz="4000" dirty="0">
                        <a:latin typeface="Times New Roman"/>
                        <a:ea typeface="Times New Roman"/>
                      </a:endParaRPr>
                    </a:p>
                  </a:txBody>
                  <a:tcPr marL="62684" marR="626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1483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pt-BR" sz="4000">
                          <a:latin typeface="Graeca"/>
                          <a:ea typeface="Times New Roman"/>
                        </a:rPr>
                        <a:t>te</a:t>
                      </a:r>
                      <a:r>
                        <a:rPr lang="pt-BR" sz="4000">
                          <a:latin typeface="Graeca"/>
                          <a:ea typeface="Times New Roman"/>
                          <a:sym typeface="Graeca"/>
                        </a:rPr>
                        <a:t></a:t>
                      </a:r>
                      <a:r>
                        <a:rPr lang="pt-BR" sz="4000">
                          <a:latin typeface="Graeca"/>
                          <a:ea typeface="Times New Roman"/>
                        </a:rPr>
                        <a:t>knon</a:t>
                      </a:r>
                      <a:endParaRPr lang="pt-BR" sz="4000">
                        <a:latin typeface="Times New Roman"/>
                        <a:ea typeface="Times New Roman"/>
                      </a:endParaRPr>
                    </a:p>
                  </a:txBody>
                  <a:tcPr marL="62684" marR="626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pt-BR" sz="4000" dirty="0" err="1">
                          <a:latin typeface="Calibri"/>
                          <a:ea typeface="Times New Roman"/>
                        </a:rPr>
                        <a:t>tecnon</a:t>
                      </a:r>
                      <a:endParaRPr lang="pt-BR" sz="4000" dirty="0">
                        <a:latin typeface="Times New Roman"/>
                        <a:ea typeface="Times New Roman"/>
                      </a:endParaRPr>
                    </a:p>
                  </a:txBody>
                  <a:tcPr marL="62684" marR="626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pt-BR" sz="4000">
                          <a:latin typeface="Calibri"/>
                          <a:ea typeface="Times New Roman"/>
                        </a:rPr>
                        <a:t>criança</a:t>
                      </a:r>
                      <a:endParaRPr lang="pt-BR" sz="4000">
                        <a:latin typeface="Times New Roman"/>
                        <a:ea typeface="Times New Roman"/>
                      </a:endParaRPr>
                    </a:p>
                  </a:txBody>
                  <a:tcPr marL="62684" marR="626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1483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pt-BR" sz="4000">
                          <a:latin typeface="Graeca"/>
                          <a:ea typeface="Times New Roman"/>
                        </a:rPr>
                        <a:t>ui</a:t>
                      </a:r>
                      <a:r>
                        <a:rPr lang="pt-BR" sz="4000">
                          <a:latin typeface="Graeca"/>
                          <a:ea typeface="Times New Roman"/>
                          <a:sym typeface="Graeca"/>
                        </a:rPr>
                        <a:t></a:t>
                      </a:r>
                      <a:r>
                        <a:rPr lang="pt-BR" sz="4000">
                          <a:latin typeface="Graeca"/>
                          <a:ea typeface="Times New Roman"/>
                        </a:rPr>
                        <a:t>o</a:t>
                      </a:r>
                      <a:r>
                        <a:rPr lang="pt-BR" sz="4000">
                          <a:latin typeface="Graeca"/>
                          <a:ea typeface="Times New Roman"/>
                          <a:sym typeface="Graeca"/>
                        </a:rPr>
                        <a:t></a:t>
                      </a:r>
                      <a:endParaRPr lang="pt-BR" sz="4000">
                        <a:latin typeface="Times New Roman"/>
                        <a:ea typeface="Times New Roman"/>
                      </a:endParaRPr>
                    </a:p>
                  </a:txBody>
                  <a:tcPr marL="62684" marR="626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pt-BR" sz="4000" dirty="0" err="1">
                          <a:latin typeface="Calibri"/>
                          <a:ea typeface="Times New Roman"/>
                        </a:rPr>
                        <a:t>hios</a:t>
                      </a:r>
                      <a:endParaRPr lang="pt-BR" sz="4000" dirty="0">
                        <a:latin typeface="Times New Roman"/>
                        <a:ea typeface="Times New Roman"/>
                      </a:endParaRPr>
                    </a:p>
                  </a:txBody>
                  <a:tcPr marL="62684" marR="626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pt-BR" sz="4000">
                          <a:latin typeface="Calibri"/>
                          <a:ea typeface="Times New Roman"/>
                        </a:rPr>
                        <a:t>filho</a:t>
                      </a:r>
                      <a:endParaRPr lang="pt-BR" sz="4000">
                        <a:latin typeface="Times New Roman"/>
                        <a:ea typeface="Times New Roman"/>
                      </a:endParaRPr>
                    </a:p>
                  </a:txBody>
                  <a:tcPr marL="62684" marR="626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1483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pt-BR" sz="4000">
                          <a:latin typeface="Graeca"/>
                          <a:ea typeface="Times New Roman"/>
                        </a:rPr>
                        <a:t>Qeo</a:t>
                      </a:r>
                      <a:r>
                        <a:rPr lang="pt-BR" sz="4000">
                          <a:latin typeface="Graeca"/>
                          <a:ea typeface="Times New Roman"/>
                          <a:sym typeface="Graeca"/>
                        </a:rPr>
                        <a:t></a:t>
                      </a:r>
                      <a:endParaRPr lang="pt-BR" sz="4000">
                        <a:latin typeface="Times New Roman"/>
                        <a:ea typeface="Times New Roman"/>
                      </a:endParaRPr>
                    </a:p>
                  </a:txBody>
                  <a:tcPr marL="62684" marR="626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pt-BR" sz="4000" dirty="0" err="1">
                          <a:latin typeface="Calibri"/>
                          <a:ea typeface="Times New Roman"/>
                        </a:rPr>
                        <a:t>theos</a:t>
                      </a:r>
                      <a:endParaRPr lang="pt-BR" sz="4000" dirty="0">
                        <a:latin typeface="Times New Roman"/>
                        <a:ea typeface="Times New Roman"/>
                      </a:endParaRPr>
                    </a:p>
                  </a:txBody>
                  <a:tcPr marL="62684" marR="626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pt-BR" sz="4000">
                          <a:latin typeface="Calibri"/>
                          <a:ea typeface="Times New Roman"/>
                        </a:rPr>
                        <a:t>Deus</a:t>
                      </a:r>
                      <a:endParaRPr lang="pt-BR" sz="4000">
                        <a:latin typeface="Times New Roman"/>
                        <a:ea typeface="Times New Roman"/>
                      </a:endParaRPr>
                    </a:p>
                  </a:txBody>
                  <a:tcPr marL="62684" marR="626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1483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pt-BR" sz="4000" dirty="0">
                          <a:latin typeface="Times New Roman"/>
                          <a:ea typeface="Times New Roman"/>
                          <a:sym typeface="Graeca"/>
                        </a:rPr>
                        <a:t></a:t>
                      </a:r>
                      <a:r>
                        <a:rPr lang="pt-BR" sz="4000" dirty="0" err="1">
                          <a:latin typeface="Graeca"/>
                          <a:ea typeface="Times New Roman"/>
                        </a:rPr>
                        <a:t>Ihsou</a:t>
                      </a:r>
                      <a:r>
                        <a:rPr lang="pt-BR" sz="4000" dirty="0" err="1">
                          <a:latin typeface="Graeca"/>
                          <a:ea typeface="Times New Roman"/>
                          <a:sym typeface="Graeca"/>
                        </a:rPr>
                        <a:t></a:t>
                      </a:r>
                      <a:endParaRPr lang="pt-BR" sz="4000" dirty="0">
                        <a:latin typeface="Times New Roman"/>
                        <a:ea typeface="Times New Roman"/>
                      </a:endParaRPr>
                    </a:p>
                  </a:txBody>
                  <a:tcPr marL="62684" marR="626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pt-BR" sz="4000" dirty="0" err="1">
                          <a:latin typeface="Calibri"/>
                          <a:ea typeface="Times New Roman"/>
                        </a:rPr>
                        <a:t>Iesus</a:t>
                      </a:r>
                      <a:endParaRPr lang="pt-BR" sz="4000" dirty="0">
                        <a:latin typeface="Times New Roman"/>
                        <a:ea typeface="Times New Roman"/>
                      </a:endParaRPr>
                    </a:p>
                  </a:txBody>
                  <a:tcPr marL="62684" marR="626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pt-BR" sz="4000" dirty="0">
                          <a:latin typeface="Calibri"/>
                          <a:ea typeface="Times New Roman"/>
                        </a:rPr>
                        <a:t>Jesus</a:t>
                      </a:r>
                      <a:endParaRPr lang="pt-BR" sz="4000" dirty="0">
                        <a:latin typeface="Times New Roman"/>
                        <a:ea typeface="Times New Roman"/>
                      </a:endParaRPr>
                    </a:p>
                  </a:txBody>
                  <a:tcPr marL="62684" marR="626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1483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pt-BR" sz="4000" dirty="0">
                          <a:latin typeface="Graeca"/>
                          <a:ea typeface="Times New Roman"/>
                        </a:rPr>
                        <a:t>dou</a:t>
                      </a:r>
                      <a:r>
                        <a:rPr lang="pt-BR" sz="4000" dirty="0">
                          <a:latin typeface="Graeca"/>
                          <a:ea typeface="Times New Roman"/>
                          <a:sym typeface="Graeca"/>
                        </a:rPr>
                        <a:t></a:t>
                      </a:r>
                      <a:r>
                        <a:rPr lang="pt-BR" sz="4000" dirty="0" err="1">
                          <a:latin typeface="Graeca"/>
                          <a:ea typeface="Times New Roman"/>
                        </a:rPr>
                        <a:t>lo</a:t>
                      </a:r>
                      <a:r>
                        <a:rPr lang="pt-BR" sz="4000" dirty="0">
                          <a:latin typeface="Graeca"/>
                          <a:ea typeface="Times New Roman"/>
                          <a:sym typeface="Graeca"/>
                        </a:rPr>
                        <a:t></a:t>
                      </a:r>
                      <a:endParaRPr lang="pt-BR" sz="4000" dirty="0">
                        <a:latin typeface="Times New Roman"/>
                        <a:ea typeface="Times New Roman"/>
                      </a:endParaRPr>
                    </a:p>
                  </a:txBody>
                  <a:tcPr marL="62684" marR="626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pt-BR" sz="4000" dirty="0" err="1">
                          <a:latin typeface="Calibri"/>
                          <a:ea typeface="Times New Roman"/>
                        </a:rPr>
                        <a:t>dulos</a:t>
                      </a:r>
                      <a:endParaRPr lang="pt-BR" sz="4000" dirty="0">
                        <a:latin typeface="Times New Roman"/>
                        <a:ea typeface="Times New Roman"/>
                      </a:endParaRPr>
                    </a:p>
                  </a:txBody>
                  <a:tcPr marL="62684" marR="626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pt-BR" sz="4000" dirty="0">
                          <a:latin typeface="Calibri"/>
                          <a:ea typeface="Times New Roman"/>
                        </a:rPr>
                        <a:t>servo, escravo</a:t>
                      </a:r>
                      <a:endParaRPr lang="pt-BR" sz="4000" dirty="0">
                        <a:latin typeface="Times New Roman"/>
                        <a:ea typeface="Times New Roman"/>
                      </a:endParaRPr>
                    </a:p>
                  </a:txBody>
                  <a:tcPr marL="62684" marR="626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22967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pt-BR" sz="4000" dirty="0" err="1">
                          <a:latin typeface="Graeca"/>
                          <a:ea typeface="Times New Roman"/>
                        </a:rPr>
                        <a:t>lo</a:t>
                      </a:r>
                      <a:r>
                        <a:rPr lang="pt-BR" sz="4000" dirty="0">
                          <a:latin typeface="Graeca"/>
                          <a:ea typeface="Times New Roman"/>
                          <a:sym typeface="Graeca"/>
                        </a:rPr>
                        <a:t></a:t>
                      </a:r>
                      <a:r>
                        <a:rPr lang="pt-BR" sz="4000" dirty="0" err="1">
                          <a:latin typeface="Graeca"/>
                          <a:ea typeface="Times New Roman"/>
                        </a:rPr>
                        <a:t>go</a:t>
                      </a:r>
                      <a:r>
                        <a:rPr lang="pt-BR" sz="4000" dirty="0">
                          <a:latin typeface="Graeca"/>
                          <a:ea typeface="Times New Roman"/>
                          <a:sym typeface="Graeca"/>
                        </a:rPr>
                        <a:t></a:t>
                      </a:r>
                      <a:endParaRPr lang="pt-BR" sz="4000" dirty="0">
                        <a:latin typeface="Times New Roman"/>
                        <a:ea typeface="Times New Roman"/>
                      </a:endParaRPr>
                    </a:p>
                  </a:txBody>
                  <a:tcPr marL="62684" marR="626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pt-BR" sz="4000" dirty="0">
                          <a:latin typeface="Calibri"/>
                          <a:ea typeface="Times New Roman"/>
                        </a:rPr>
                        <a:t>logos</a:t>
                      </a:r>
                      <a:endParaRPr lang="pt-BR" sz="4000" dirty="0">
                        <a:latin typeface="Times New Roman"/>
                        <a:ea typeface="Times New Roman"/>
                      </a:endParaRPr>
                    </a:p>
                  </a:txBody>
                  <a:tcPr marL="62684" marR="626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pt-BR" sz="4000" dirty="0">
                          <a:latin typeface="Calibri"/>
                          <a:ea typeface="Times New Roman"/>
                        </a:rPr>
                        <a:t>palavra, conhecimento</a:t>
                      </a:r>
                      <a:endParaRPr lang="pt-BR" sz="4000" dirty="0">
                        <a:latin typeface="Times New Roman"/>
                        <a:ea typeface="Times New Roman"/>
                      </a:endParaRPr>
                    </a:p>
                  </a:txBody>
                  <a:tcPr marL="62684" marR="626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970207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4CC421-BEA7-F6AB-CB08-6B7F843356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3">
            <a:extLst>
              <a:ext uri="{FF2B5EF4-FFF2-40B4-BE49-F238E27FC236}">
                <a16:creationId xmlns:a16="http://schemas.microsoft.com/office/drawing/2014/main" id="{3ACC1DFE-1099-6B40-F90C-FAC3B2A8760C}"/>
              </a:ext>
            </a:extLst>
          </p:cNvPr>
          <p:cNvSpPr txBox="1">
            <a:spLocks/>
          </p:cNvSpPr>
          <p:nvPr/>
        </p:nvSpPr>
        <p:spPr>
          <a:xfrm>
            <a:off x="474367" y="2544247"/>
            <a:ext cx="11256134" cy="2590801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8000" kern="1200" spc="-5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pt-BR" sz="33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1EA65BA8-97C6-038D-F5F4-4B63AC6A63CC}"/>
              </a:ext>
            </a:extLst>
          </p:cNvPr>
          <p:cNvSpPr txBox="1"/>
          <p:nvPr/>
        </p:nvSpPr>
        <p:spPr>
          <a:xfrm>
            <a:off x="-12882" y="6453549"/>
            <a:ext cx="40784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i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Curso de Graduação em Teologia</a:t>
            </a:r>
          </a:p>
        </p:txBody>
      </p:sp>
      <p:graphicFrame>
        <p:nvGraphicFramePr>
          <p:cNvPr id="2" name="Tabela 1">
            <a:extLst>
              <a:ext uri="{FF2B5EF4-FFF2-40B4-BE49-F238E27FC236}">
                <a16:creationId xmlns:a16="http://schemas.microsoft.com/office/drawing/2014/main" id="{03AD40F0-C476-102E-72B7-206A073F784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0120723"/>
              </p:ext>
            </p:extLst>
          </p:nvPr>
        </p:nvGraphicFramePr>
        <p:xfrm>
          <a:off x="1193768" y="221673"/>
          <a:ext cx="9817331" cy="6026728"/>
        </p:xfrm>
        <a:graphic>
          <a:graphicData uri="http://schemas.openxmlformats.org/drawingml/2006/table">
            <a:tbl>
              <a:tblPr/>
              <a:tblGrid>
                <a:gridCol w="306485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471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60533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5334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pt-BR" sz="4000" b="1" dirty="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</a:rPr>
                        <a:t>Grego</a:t>
                      </a:r>
                      <a:endParaRPr lang="pt-BR" sz="4000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2684" marR="626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pt-BR" sz="4000" b="1" dirty="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</a:rPr>
                        <a:t>Transliteração</a:t>
                      </a:r>
                      <a:endParaRPr lang="pt-BR" sz="4000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2684" marR="626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pt-BR" sz="4000" b="1" dirty="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</a:rPr>
                        <a:t>Tradução</a:t>
                      </a:r>
                      <a:endParaRPr lang="pt-BR" sz="4000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2684" marR="626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5334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pt-BR" sz="4000" dirty="0" err="1">
                          <a:latin typeface="Graeca"/>
                          <a:ea typeface="Times New Roman"/>
                        </a:rPr>
                        <a:t>le</a:t>
                      </a:r>
                      <a:r>
                        <a:rPr lang="pt-BR" sz="4000" dirty="0">
                          <a:latin typeface="Graeca"/>
                          <a:ea typeface="Times New Roman"/>
                          <a:sym typeface="Graeca"/>
                        </a:rPr>
                        <a:t></a:t>
                      </a:r>
                      <a:r>
                        <a:rPr lang="pt-BR" sz="4000" dirty="0" err="1">
                          <a:latin typeface="Graeca"/>
                          <a:ea typeface="Times New Roman"/>
                        </a:rPr>
                        <a:t>gw</a:t>
                      </a:r>
                      <a:endParaRPr lang="pt-BR" sz="4000" dirty="0">
                        <a:latin typeface="Times New Roman"/>
                        <a:ea typeface="Times New Roman"/>
                      </a:endParaRPr>
                    </a:p>
                  </a:txBody>
                  <a:tcPr marL="62684" marR="626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pt-BR" sz="4000" dirty="0">
                          <a:latin typeface="Calibri"/>
                          <a:ea typeface="Times New Roman"/>
                        </a:rPr>
                        <a:t>lego</a:t>
                      </a:r>
                      <a:endParaRPr lang="pt-BR" sz="4000" dirty="0">
                        <a:latin typeface="Times New Roman"/>
                        <a:ea typeface="Times New Roman"/>
                      </a:endParaRPr>
                    </a:p>
                  </a:txBody>
                  <a:tcPr marL="62684" marR="626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pt-BR" sz="4000">
                          <a:latin typeface="Calibri"/>
                          <a:ea typeface="Times New Roman"/>
                        </a:rPr>
                        <a:t>digo</a:t>
                      </a:r>
                      <a:endParaRPr lang="pt-BR" sz="4000">
                        <a:latin typeface="Times New Roman"/>
                        <a:ea typeface="Times New Roman"/>
                      </a:endParaRPr>
                    </a:p>
                  </a:txBody>
                  <a:tcPr marL="62684" marR="626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5334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pt-BR" sz="4000" dirty="0" err="1">
                          <a:latin typeface="Graeca"/>
                          <a:ea typeface="Times New Roman"/>
                        </a:rPr>
                        <a:t>kai</a:t>
                      </a:r>
                      <a:r>
                        <a:rPr lang="pt-BR" sz="4000" dirty="0">
                          <a:latin typeface="Graeca"/>
                          <a:ea typeface="Times New Roman"/>
                          <a:sym typeface="Graeca"/>
                        </a:rPr>
                        <a:t></a:t>
                      </a:r>
                      <a:endParaRPr lang="pt-BR" sz="4000" dirty="0">
                        <a:latin typeface="Times New Roman"/>
                        <a:ea typeface="Times New Roman"/>
                      </a:endParaRPr>
                    </a:p>
                  </a:txBody>
                  <a:tcPr marL="62684" marR="626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pt-BR" sz="4000" dirty="0" err="1">
                          <a:latin typeface="Calibri"/>
                          <a:ea typeface="Times New Roman"/>
                        </a:rPr>
                        <a:t>kaí</a:t>
                      </a:r>
                      <a:endParaRPr lang="pt-BR" sz="4000" dirty="0">
                        <a:latin typeface="Times New Roman"/>
                        <a:ea typeface="Times New Roman"/>
                      </a:endParaRPr>
                    </a:p>
                  </a:txBody>
                  <a:tcPr marL="62684" marR="626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pt-BR" sz="4000">
                          <a:latin typeface="Calibri"/>
                          <a:ea typeface="Times New Roman"/>
                        </a:rPr>
                        <a:t>e</a:t>
                      </a:r>
                      <a:endParaRPr lang="pt-BR" sz="4000">
                        <a:latin typeface="Times New Roman"/>
                        <a:ea typeface="Times New Roman"/>
                      </a:endParaRPr>
                    </a:p>
                  </a:txBody>
                  <a:tcPr marL="62684" marR="626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5334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pt-BR" sz="4000" dirty="0">
                          <a:latin typeface="Graeca"/>
                          <a:ea typeface="Times New Roman"/>
                        </a:rPr>
                        <a:t>a</a:t>
                      </a:r>
                      <a:r>
                        <a:rPr lang="pt-BR" sz="4000" dirty="0">
                          <a:latin typeface="Graeca"/>
                          <a:ea typeface="Times New Roman"/>
                          <a:sym typeface="Graeca"/>
                        </a:rPr>
                        <a:t></a:t>
                      </a:r>
                      <a:r>
                        <a:rPr lang="pt-BR" sz="4000" dirty="0" err="1">
                          <a:latin typeface="Graeca"/>
                          <a:ea typeface="Times New Roman"/>
                        </a:rPr>
                        <a:t>lhqh</a:t>
                      </a:r>
                      <a:r>
                        <a:rPr lang="pt-BR" sz="4000" dirty="0" err="1">
                          <a:latin typeface="Graeca"/>
                          <a:ea typeface="Times New Roman"/>
                          <a:sym typeface="Graeca"/>
                        </a:rPr>
                        <a:t></a:t>
                      </a:r>
                      <a:endParaRPr lang="pt-BR" sz="4000" dirty="0">
                        <a:latin typeface="Times New Roman"/>
                        <a:ea typeface="Times New Roman"/>
                      </a:endParaRPr>
                    </a:p>
                  </a:txBody>
                  <a:tcPr marL="62684" marR="626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pt-BR" sz="4000" dirty="0" err="1">
                          <a:latin typeface="Calibri"/>
                          <a:ea typeface="Times New Roman"/>
                        </a:rPr>
                        <a:t>alethes</a:t>
                      </a:r>
                      <a:endParaRPr lang="pt-BR" sz="4000" dirty="0">
                        <a:latin typeface="Times New Roman"/>
                        <a:ea typeface="Times New Roman"/>
                      </a:endParaRPr>
                    </a:p>
                  </a:txBody>
                  <a:tcPr marL="62684" marR="626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pt-BR" sz="4000" dirty="0">
                          <a:latin typeface="Calibri"/>
                          <a:ea typeface="Times New Roman"/>
                        </a:rPr>
                        <a:t>verdadeiro</a:t>
                      </a:r>
                      <a:endParaRPr lang="pt-BR" sz="4000" dirty="0">
                        <a:latin typeface="Times New Roman"/>
                        <a:ea typeface="Times New Roman"/>
                      </a:endParaRPr>
                    </a:p>
                  </a:txBody>
                  <a:tcPr marL="62684" marR="626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5334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pt-BR" sz="4000">
                          <a:latin typeface="Graeca"/>
                          <a:ea typeface="Times New Roman"/>
                        </a:rPr>
                        <a:t>e</a:t>
                      </a:r>
                      <a:r>
                        <a:rPr lang="pt-BR" sz="4000">
                          <a:latin typeface="Graeca"/>
                          <a:ea typeface="Times New Roman"/>
                          <a:sym typeface="Graeca"/>
                        </a:rPr>
                        <a:t></a:t>
                      </a:r>
                      <a:r>
                        <a:rPr lang="pt-BR" sz="4000">
                          <a:latin typeface="Graeca"/>
                          <a:ea typeface="Times New Roman"/>
                        </a:rPr>
                        <a:t>n</a:t>
                      </a:r>
                      <a:endParaRPr lang="pt-BR" sz="4000">
                        <a:latin typeface="Times New Roman"/>
                        <a:ea typeface="Times New Roman"/>
                      </a:endParaRPr>
                    </a:p>
                  </a:txBody>
                  <a:tcPr marL="62684" marR="626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pt-BR" sz="4000" dirty="0">
                          <a:latin typeface="Calibri"/>
                          <a:ea typeface="Times New Roman"/>
                        </a:rPr>
                        <a:t>em</a:t>
                      </a:r>
                      <a:endParaRPr lang="pt-BR" sz="4000" dirty="0">
                        <a:latin typeface="Times New Roman"/>
                        <a:ea typeface="Times New Roman"/>
                      </a:endParaRPr>
                    </a:p>
                  </a:txBody>
                  <a:tcPr marL="62684" marR="626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pt-BR" sz="4000" dirty="0">
                          <a:latin typeface="Calibri"/>
                          <a:ea typeface="Times New Roman"/>
                        </a:rPr>
                        <a:t>em</a:t>
                      </a:r>
                      <a:endParaRPr lang="pt-BR" sz="4000" dirty="0">
                        <a:latin typeface="Times New Roman"/>
                        <a:ea typeface="Times New Roman"/>
                      </a:endParaRPr>
                    </a:p>
                  </a:txBody>
                  <a:tcPr marL="62684" marR="626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5334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pt-BR" sz="4000">
                          <a:latin typeface="Graeca"/>
                          <a:ea typeface="Times New Roman"/>
                        </a:rPr>
                        <a:t>e</a:t>
                      </a:r>
                      <a:r>
                        <a:rPr lang="pt-BR" sz="4000">
                          <a:latin typeface="Graeca"/>
                          <a:ea typeface="Times New Roman"/>
                          <a:sym typeface="Graeca"/>
                        </a:rPr>
                        <a:t></a:t>
                      </a:r>
                      <a:r>
                        <a:rPr lang="pt-BR" sz="4000">
                          <a:latin typeface="Graeca"/>
                          <a:ea typeface="Times New Roman"/>
                        </a:rPr>
                        <a:t>sti</a:t>
                      </a:r>
                      <a:r>
                        <a:rPr lang="pt-BR" sz="4000">
                          <a:latin typeface="Graeca"/>
                          <a:ea typeface="Times New Roman"/>
                          <a:sym typeface="Graeca"/>
                        </a:rPr>
                        <a:t></a:t>
                      </a:r>
                      <a:r>
                        <a:rPr lang="pt-BR" sz="4000">
                          <a:latin typeface="Graeca"/>
                          <a:ea typeface="Times New Roman"/>
                        </a:rPr>
                        <a:t>n</a:t>
                      </a:r>
                      <a:endParaRPr lang="pt-BR" sz="4000">
                        <a:latin typeface="Times New Roman"/>
                        <a:ea typeface="Times New Roman"/>
                      </a:endParaRPr>
                    </a:p>
                  </a:txBody>
                  <a:tcPr marL="62684" marR="626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pt-BR" sz="4000" dirty="0" err="1">
                          <a:latin typeface="Calibri"/>
                          <a:ea typeface="Times New Roman"/>
                        </a:rPr>
                        <a:t>estin</a:t>
                      </a:r>
                      <a:endParaRPr lang="pt-BR" sz="4000" dirty="0">
                        <a:latin typeface="Times New Roman"/>
                        <a:ea typeface="Times New Roman"/>
                      </a:endParaRPr>
                    </a:p>
                  </a:txBody>
                  <a:tcPr marL="62684" marR="626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pt-BR" sz="4000" dirty="0">
                          <a:latin typeface="Calibri"/>
                          <a:ea typeface="Times New Roman"/>
                        </a:rPr>
                        <a:t>é,  está</a:t>
                      </a:r>
                      <a:endParaRPr lang="pt-BR" sz="4000" dirty="0">
                        <a:latin typeface="Times New Roman"/>
                        <a:ea typeface="Times New Roman"/>
                      </a:endParaRPr>
                    </a:p>
                  </a:txBody>
                  <a:tcPr marL="62684" marR="626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5334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pt-BR" sz="4000">
                          <a:latin typeface="Graeca"/>
                          <a:ea typeface="Times New Roman"/>
                        </a:rPr>
                        <a:t>pro</a:t>
                      </a:r>
                      <a:r>
                        <a:rPr lang="pt-BR" sz="4000">
                          <a:latin typeface="Graeca"/>
                          <a:ea typeface="Times New Roman"/>
                          <a:sym typeface="Graeca"/>
                        </a:rPr>
                        <a:t></a:t>
                      </a:r>
                      <a:endParaRPr lang="pt-BR" sz="4000">
                        <a:latin typeface="Times New Roman"/>
                        <a:ea typeface="Times New Roman"/>
                      </a:endParaRPr>
                    </a:p>
                  </a:txBody>
                  <a:tcPr marL="62684" marR="626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pt-BR" sz="4000" dirty="0">
                          <a:latin typeface="Calibri"/>
                          <a:ea typeface="Times New Roman"/>
                        </a:rPr>
                        <a:t>prós</a:t>
                      </a:r>
                      <a:endParaRPr lang="pt-BR" sz="4000" dirty="0">
                        <a:latin typeface="Times New Roman"/>
                        <a:ea typeface="Times New Roman"/>
                      </a:endParaRPr>
                    </a:p>
                  </a:txBody>
                  <a:tcPr marL="62684" marR="626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pt-BR" sz="4000" dirty="0">
                          <a:latin typeface="Calibri"/>
                          <a:ea typeface="Times New Roman"/>
                        </a:rPr>
                        <a:t>para, com</a:t>
                      </a:r>
                      <a:endParaRPr lang="pt-BR" sz="4000" dirty="0">
                        <a:latin typeface="Times New Roman"/>
                        <a:ea typeface="Times New Roman"/>
                      </a:endParaRPr>
                    </a:p>
                  </a:txBody>
                  <a:tcPr marL="62684" marR="626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75334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pt-BR" sz="4000">
                          <a:latin typeface="Graeca"/>
                          <a:ea typeface="Times New Roman"/>
                        </a:rPr>
                        <a:t>di</a:t>
                      </a:r>
                      <a:r>
                        <a:rPr lang="pt-BR" sz="4000">
                          <a:latin typeface="Graeca"/>
                          <a:ea typeface="Times New Roman"/>
                          <a:sym typeface="Graeca"/>
                        </a:rPr>
                        <a:t></a:t>
                      </a:r>
                      <a:r>
                        <a:rPr lang="pt-BR" sz="4000">
                          <a:latin typeface="Graeca"/>
                          <a:ea typeface="Times New Roman"/>
                        </a:rPr>
                        <a:t>dwmi</a:t>
                      </a:r>
                      <a:endParaRPr lang="pt-BR" sz="4000">
                        <a:latin typeface="Times New Roman"/>
                        <a:ea typeface="Times New Roman"/>
                      </a:endParaRPr>
                    </a:p>
                  </a:txBody>
                  <a:tcPr marL="62684" marR="626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pt-BR" sz="4000" dirty="0" err="1">
                          <a:latin typeface="Calibri"/>
                          <a:ea typeface="Times New Roman"/>
                        </a:rPr>
                        <a:t>didomi</a:t>
                      </a:r>
                      <a:endParaRPr lang="pt-BR" sz="4000" dirty="0">
                        <a:latin typeface="Times New Roman"/>
                        <a:ea typeface="Times New Roman"/>
                      </a:endParaRPr>
                    </a:p>
                  </a:txBody>
                  <a:tcPr marL="62684" marR="626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pt-BR" sz="4000" dirty="0">
                          <a:latin typeface="Calibri"/>
                          <a:ea typeface="Times New Roman"/>
                        </a:rPr>
                        <a:t>eu dou</a:t>
                      </a:r>
                      <a:endParaRPr lang="pt-BR" sz="4000" dirty="0">
                        <a:latin typeface="Times New Roman"/>
                        <a:ea typeface="Times New Roman"/>
                      </a:endParaRPr>
                    </a:p>
                  </a:txBody>
                  <a:tcPr marL="62684" marR="626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7197261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8E9558-6A3F-2A75-80BC-EF31DFA76D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3">
            <a:extLst>
              <a:ext uri="{FF2B5EF4-FFF2-40B4-BE49-F238E27FC236}">
                <a16:creationId xmlns:a16="http://schemas.microsoft.com/office/drawing/2014/main" id="{DA9AFFB6-4EFB-4BFE-D785-5E9122B858B2}"/>
              </a:ext>
            </a:extLst>
          </p:cNvPr>
          <p:cNvSpPr txBox="1">
            <a:spLocks/>
          </p:cNvSpPr>
          <p:nvPr/>
        </p:nvSpPr>
        <p:spPr>
          <a:xfrm>
            <a:off x="474367" y="2544247"/>
            <a:ext cx="11256134" cy="2590801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8000" kern="1200" spc="-5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pt-BR" sz="33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D9028021-2E31-8F8A-FE2B-59B0DD973462}"/>
              </a:ext>
            </a:extLst>
          </p:cNvPr>
          <p:cNvSpPr txBox="1"/>
          <p:nvPr/>
        </p:nvSpPr>
        <p:spPr>
          <a:xfrm>
            <a:off x="-12882" y="6453549"/>
            <a:ext cx="40784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i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Curso de Graduação em Teologia</a:t>
            </a:r>
          </a:p>
        </p:txBody>
      </p:sp>
      <p:graphicFrame>
        <p:nvGraphicFramePr>
          <p:cNvPr id="2" name="Tabela 1">
            <a:extLst>
              <a:ext uri="{FF2B5EF4-FFF2-40B4-BE49-F238E27FC236}">
                <a16:creationId xmlns:a16="http://schemas.microsoft.com/office/drawing/2014/main" id="{7EBA13CA-6927-D9BC-821F-C2D253E7141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43747433"/>
              </p:ext>
            </p:extLst>
          </p:nvPr>
        </p:nvGraphicFramePr>
        <p:xfrm>
          <a:off x="1440872" y="235527"/>
          <a:ext cx="9623367" cy="5999016"/>
        </p:xfrm>
        <a:graphic>
          <a:graphicData uri="http://schemas.openxmlformats.org/drawingml/2006/table">
            <a:tbl>
              <a:tblPr/>
              <a:tblGrid>
                <a:gridCol w="300430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002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188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99983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pt-BR" sz="4000" b="1" dirty="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</a:rPr>
                        <a:t>Grego</a:t>
                      </a:r>
                      <a:endParaRPr lang="pt-BR" sz="4000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2684" marR="626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pt-BR" sz="4000" b="1" dirty="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</a:rPr>
                        <a:t>Transliteração</a:t>
                      </a:r>
                      <a:endParaRPr lang="pt-BR" sz="4000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2684" marR="626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pt-BR" sz="4000" b="1" dirty="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</a:rPr>
                        <a:t>Tradução</a:t>
                      </a:r>
                      <a:endParaRPr lang="pt-BR" sz="4000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2684" marR="626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9983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pt-BR" sz="4000" dirty="0">
                          <a:latin typeface="Graeca"/>
                          <a:ea typeface="Times New Roman"/>
                        </a:rPr>
                        <a:t>lamba</a:t>
                      </a:r>
                      <a:r>
                        <a:rPr lang="pt-BR" sz="4000" dirty="0">
                          <a:latin typeface="Graeca"/>
                          <a:ea typeface="Times New Roman"/>
                          <a:sym typeface="Graeca"/>
                        </a:rPr>
                        <a:t></a:t>
                      </a:r>
                      <a:r>
                        <a:rPr lang="pt-BR" sz="4000" dirty="0" err="1">
                          <a:latin typeface="Graeca"/>
                          <a:ea typeface="Times New Roman"/>
                        </a:rPr>
                        <a:t>nw</a:t>
                      </a:r>
                      <a:endParaRPr lang="pt-BR" sz="4000" dirty="0">
                        <a:latin typeface="Times New Roman"/>
                        <a:ea typeface="Times New Roman"/>
                      </a:endParaRPr>
                    </a:p>
                  </a:txBody>
                  <a:tcPr marL="62684" marR="626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pt-BR" sz="4000" dirty="0" err="1">
                          <a:latin typeface="Calibri"/>
                          <a:ea typeface="Times New Roman"/>
                        </a:rPr>
                        <a:t>lambanô</a:t>
                      </a:r>
                      <a:endParaRPr lang="pt-BR" sz="4000" dirty="0">
                        <a:latin typeface="Times New Roman"/>
                        <a:ea typeface="Times New Roman"/>
                      </a:endParaRPr>
                    </a:p>
                  </a:txBody>
                  <a:tcPr marL="62684" marR="626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pt-BR" sz="4000">
                          <a:latin typeface="Calibri"/>
                          <a:ea typeface="Times New Roman"/>
                        </a:rPr>
                        <a:t>eu recebo</a:t>
                      </a:r>
                      <a:endParaRPr lang="pt-BR" sz="4000">
                        <a:latin typeface="Times New Roman"/>
                        <a:ea typeface="Times New Roman"/>
                      </a:endParaRPr>
                    </a:p>
                  </a:txBody>
                  <a:tcPr marL="62684" marR="626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9983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pt-BR" sz="4000">
                          <a:latin typeface="Graeca"/>
                          <a:ea typeface="Times New Roman"/>
                        </a:rPr>
                        <a:t>e</a:t>
                      </a:r>
                      <a:r>
                        <a:rPr lang="pt-BR" sz="4000">
                          <a:latin typeface="Graeca"/>
                          <a:ea typeface="Times New Roman"/>
                          <a:sym typeface="Graeca"/>
                        </a:rPr>
                        <a:t></a:t>
                      </a:r>
                      <a:r>
                        <a:rPr lang="pt-BR" sz="4000">
                          <a:latin typeface="Graeca"/>
                          <a:ea typeface="Times New Roman"/>
                        </a:rPr>
                        <a:t>cw</a:t>
                      </a:r>
                      <a:endParaRPr lang="pt-BR" sz="4000">
                        <a:latin typeface="Times New Roman"/>
                        <a:ea typeface="Times New Roman"/>
                      </a:endParaRPr>
                    </a:p>
                  </a:txBody>
                  <a:tcPr marL="62684" marR="626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pt-BR" sz="4000" dirty="0" err="1">
                          <a:latin typeface="Calibri"/>
                          <a:ea typeface="Times New Roman"/>
                        </a:rPr>
                        <a:t>echô</a:t>
                      </a:r>
                      <a:endParaRPr lang="pt-BR" sz="4000" dirty="0">
                        <a:latin typeface="Times New Roman"/>
                        <a:ea typeface="Times New Roman"/>
                      </a:endParaRPr>
                    </a:p>
                  </a:txBody>
                  <a:tcPr marL="62684" marR="626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pt-BR" sz="4000" dirty="0">
                          <a:latin typeface="Calibri"/>
                          <a:ea typeface="Times New Roman"/>
                        </a:rPr>
                        <a:t>eu tenho</a:t>
                      </a:r>
                      <a:endParaRPr lang="pt-BR" sz="4000" dirty="0">
                        <a:latin typeface="Times New Roman"/>
                        <a:ea typeface="Times New Roman"/>
                      </a:endParaRPr>
                    </a:p>
                  </a:txBody>
                  <a:tcPr marL="62684" marR="626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9983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pt-BR" sz="4000">
                          <a:latin typeface="Graeca"/>
                          <a:ea typeface="Times New Roman"/>
                        </a:rPr>
                        <a:t>du</a:t>
                      </a:r>
                      <a:r>
                        <a:rPr lang="pt-BR" sz="4000">
                          <a:latin typeface="Graeca"/>
                          <a:ea typeface="Times New Roman"/>
                          <a:sym typeface="Graeca"/>
                        </a:rPr>
                        <a:t></a:t>
                      </a:r>
                      <a:r>
                        <a:rPr lang="pt-BR" sz="4000">
                          <a:latin typeface="Graeca"/>
                          <a:ea typeface="Times New Roman"/>
                        </a:rPr>
                        <a:t>namai</a:t>
                      </a:r>
                      <a:endParaRPr lang="pt-BR" sz="4000">
                        <a:latin typeface="Times New Roman"/>
                        <a:ea typeface="Times New Roman"/>
                      </a:endParaRPr>
                    </a:p>
                  </a:txBody>
                  <a:tcPr marL="62684" marR="626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pt-BR" sz="4000" dirty="0" err="1">
                          <a:latin typeface="Calibri"/>
                          <a:ea typeface="Times New Roman"/>
                        </a:rPr>
                        <a:t>dynamai</a:t>
                      </a:r>
                      <a:endParaRPr lang="pt-BR" sz="4000" dirty="0">
                        <a:latin typeface="Times New Roman"/>
                        <a:ea typeface="Times New Roman"/>
                      </a:endParaRPr>
                    </a:p>
                  </a:txBody>
                  <a:tcPr marL="62684" marR="626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pt-BR" sz="4000" dirty="0">
                          <a:latin typeface="Calibri"/>
                          <a:ea typeface="Times New Roman"/>
                        </a:rPr>
                        <a:t>eu posso</a:t>
                      </a:r>
                      <a:endParaRPr lang="pt-BR" sz="4000" dirty="0">
                        <a:latin typeface="Times New Roman"/>
                        <a:ea typeface="Times New Roman"/>
                      </a:endParaRPr>
                    </a:p>
                  </a:txBody>
                  <a:tcPr marL="62684" marR="626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9983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pt-BR" sz="4000">
                          <a:latin typeface="Graeca"/>
                          <a:ea typeface="Times New Roman"/>
                        </a:rPr>
                        <a:t>ou</a:t>
                      </a:r>
                      <a:r>
                        <a:rPr lang="pt-BR" sz="4000">
                          <a:latin typeface="Graeca"/>
                          <a:ea typeface="Times New Roman"/>
                          <a:sym typeface="Graeca"/>
                        </a:rPr>
                        <a:t></a:t>
                      </a:r>
                      <a:r>
                        <a:rPr lang="pt-BR" sz="4000">
                          <a:latin typeface="Graeca"/>
                          <a:ea typeface="Times New Roman"/>
                        </a:rPr>
                        <a:t>rano</a:t>
                      </a:r>
                      <a:r>
                        <a:rPr lang="pt-BR" sz="4000">
                          <a:latin typeface="Graeca"/>
                          <a:ea typeface="Times New Roman"/>
                          <a:sym typeface="Graeca"/>
                        </a:rPr>
                        <a:t></a:t>
                      </a:r>
                      <a:endParaRPr lang="pt-BR" sz="4000">
                        <a:latin typeface="Times New Roman"/>
                        <a:ea typeface="Times New Roman"/>
                      </a:endParaRPr>
                    </a:p>
                  </a:txBody>
                  <a:tcPr marL="62684" marR="626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pt-BR" sz="4000">
                          <a:latin typeface="Calibri"/>
                          <a:ea typeface="Times New Roman"/>
                        </a:rPr>
                        <a:t>uranos</a:t>
                      </a:r>
                      <a:endParaRPr lang="pt-BR" sz="4000">
                        <a:latin typeface="Times New Roman"/>
                        <a:ea typeface="Times New Roman"/>
                      </a:endParaRPr>
                    </a:p>
                  </a:txBody>
                  <a:tcPr marL="62684" marR="626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pt-BR" sz="4000" dirty="0">
                          <a:latin typeface="Calibri"/>
                          <a:ea typeface="Times New Roman"/>
                        </a:rPr>
                        <a:t>céu</a:t>
                      </a:r>
                      <a:endParaRPr lang="pt-BR" sz="4000" dirty="0">
                        <a:latin typeface="Times New Roman"/>
                        <a:ea typeface="Times New Roman"/>
                      </a:endParaRPr>
                    </a:p>
                  </a:txBody>
                  <a:tcPr marL="62684" marR="626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99983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pt-BR" sz="4000" dirty="0" err="1">
                          <a:latin typeface="Graeca"/>
                          <a:ea typeface="Times New Roman"/>
                        </a:rPr>
                        <a:t>parakale</a:t>
                      </a:r>
                      <a:r>
                        <a:rPr lang="pt-BR" sz="4000" dirty="0">
                          <a:latin typeface="Graeca"/>
                          <a:ea typeface="Times New Roman"/>
                          <a:sym typeface="Graeca"/>
                        </a:rPr>
                        <a:t></a:t>
                      </a:r>
                      <a:r>
                        <a:rPr lang="pt-BR" sz="4000" dirty="0">
                          <a:latin typeface="Graeca"/>
                          <a:ea typeface="Times New Roman"/>
                        </a:rPr>
                        <a:t>w</a:t>
                      </a:r>
                      <a:endParaRPr lang="pt-BR" sz="4000" dirty="0">
                        <a:latin typeface="Times New Roman"/>
                        <a:ea typeface="Times New Roman"/>
                      </a:endParaRPr>
                    </a:p>
                  </a:txBody>
                  <a:tcPr marL="62684" marR="626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pt-BR" sz="4000">
                          <a:latin typeface="Calibri"/>
                          <a:ea typeface="Times New Roman"/>
                        </a:rPr>
                        <a:t>paracaleô</a:t>
                      </a:r>
                      <a:endParaRPr lang="pt-BR" sz="4000">
                        <a:latin typeface="Times New Roman"/>
                        <a:ea typeface="Times New Roman"/>
                      </a:endParaRPr>
                    </a:p>
                  </a:txBody>
                  <a:tcPr marL="62684" marR="626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pt-BR" sz="4000" dirty="0">
                          <a:latin typeface="Calibri"/>
                          <a:ea typeface="Times New Roman"/>
                        </a:rPr>
                        <a:t>eu exorto</a:t>
                      </a:r>
                      <a:endParaRPr lang="pt-BR" sz="4000" dirty="0">
                        <a:latin typeface="Times New Roman"/>
                        <a:ea typeface="Times New Roman"/>
                      </a:endParaRPr>
                    </a:p>
                  </a:txBody>
                  <a:tcPr marL="62684" marR="626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0433986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/>
          <p:nvPr/>
        </p:nvSpPr>
        <p:spPr>
          <a:xfrm>
            <a:off x="-12882" y="6453549"/>
            <a:ext cx="40784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i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Curso de Graduação em Teologia</a:t>
            </a:r>
          </a:p>
        </p:txBody>
      </p:sp>
      <p:sp>
        <p:nvSpPr>
          <p:cNvPr id="2" name="Meio-quadro 1"/>
          <p:cNvSpPr/>
          <p:nvPr/>
        </p:nvSpPr>
        <p:spPr>
          <a:xfrm>
            <a:off x="474367" y="216767"/>
            <a:ext cx="1341553" cy="1506828"/>
          </a:xfrm>
          <a:prstGeom prst="halfFrame">
            <a:avLst>
              <a:gd name="adj1" fmla="val 7413"/>
              <a:gd name="adj2" fmla="val 7413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9" name="Meio-quadro 8"/>
          <p:cNvSpPr/>
          <p:nvPr/>
        </p:nvSpPr>
        <p:spPr>
          <a:xfrm rot="16200000">
            <a:off x="523876" y="3757009"/>
            <a:ext cx="1341553" cy="1506828"/>
          </a:xfrm>
          <a:prstGeom prst="halfFrame">
            <a:avLst>
              <a:gd name="adj1" fmla="val 7413"/>
              <a:gd name="adj2" fmla="val 7413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pic>
        <p:nvPicPr>
          <p:cNvPr id="2056" name="Picture 8" descr="Estatua PNG Transparente [download] - Designi">
            <a:extLst>
              <a:ext uri="{FF2B5EF4-FFF2-40B4-BE49-F238E27FC236}">
                <a16:creationId xmlns:a16="http://schemas.microsoft.com/office/drawing/2014/main" id="{97CC19E3-8183-24B9-17F4-A9676540134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6204" l="0" r="8111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393" r="20393" b="8283"/>
          <a:stretch/>
        </p:blipFill>
        <p:spPr bwMode="auto">
          <a:xfrm>
            <a:off x="592747" y="315437"/>
            <a:ext cx="2058417" cy="31883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F9E9F0E2-BFF0-EAAE-D175-BD588AEA3B48}"/>
              </a:ext>
            </a:extLst>
          </p:cNvPr>
          <p:cNvSpPr txBox="1"/>
          <p:nvPr/>
        </p:nvSpPr>
        <p:spPr>
          <a:xfrm>
            <a:off x="1231431" y="3617643"/>
            <a:ext cx="10022253" cy="13969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15000"/>
              </a:lnSpc>
              <a:spcAft>
                <a:spcPts val="1000"/>
              </a:spcAft>
            </a:pPr>
            <a:r>
              <a:rPr lang="pt-BR" sz="36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sym typeface="Graeca" pitchFamily="2" charset="2"/>
              </a:rPr>
              <a:t></a:t>
            </a:r>
            <a:r>
              <a:rPr lang="pt-BR" sz="3600" dirty="0">
                <a:solidFill>
                  <a:prstClr val="black"/>
                </a:solidFill>
                <a:latin typeface="Graeca" pitchFamily="2" charset="2"/>
                <a:ea typeface="Calibri" panose="020F0502020204030204" pitchFamily="34" charset="0"/>
                <a:cs typeface="Arial" panose="020B0604020202020204" pitchFamily="34" charset="0"/>
              </a:rPr>
              <a:t>H </a:t>
            </a:r>
            <a:r>
              <a:rPr lang="pt-BR" sz="3600" dirty="0" err="1">
                <a:solidFill>
                  <a:prstClr val="black"/>
                </a:solidFill>
                <a:latin typeface="Graeca" pitchFamily="2" charset="2"/>
                <a:ea typeface="Calibri" panose="020F0502020204030204" pitchFamily="34" charset="0"/>
                <a:cs typeface="Arial" panose="020B0604020202020204" pitchFamily="34" charset="0"/>
              </a:rPr>
              <a:t>cavri</a:t>
            </a:r>
            <a:r>
              <a:rPr lang="pt-BR" sz="3600" dirty="0">
                <a:solidFill>
                  <a:prstClr val="black"/>
                </a:solidFill>
                <a:latin typeface="Graeca" pitchFamily="2" charset="2"/>
                <a:ea typeface="Calibri" panose="020F0502020204030204" pitchFamily="34" charset="0"/>
                <a:cs typeface="Arial" panose="020B0604020202020204" pitchFamily="34" charset="0"/>
              </a:rPr>
              <a:t>" </a:t>
            </a:r>
            <a:r>
              <a:rPr lang="pt-BR" sz="3600" dirty="0" err="1">
                <a:solidFill>
                  <a:prstClr val="black"/>
                </a:solidFill>
                <a:latin typeface="Graeca" pitchFamily="2" charset="2"/>
                <a:ea typeface="Calibri" panose="020F0502020204030204" pitchFamily="34" charset="0"/>
                <a:cs typeface="Arial" panose="020B0604020202020204" pitchFamily="34" charset="0"/>
              </a:rPr>
              <a:t>a</a:t>
            </a:r>
            <a:r>
              <a:rPr lang="pt-BR" sz="3600" dirty="0" err="1">
                <a:solidFill>
                  <a:prstClr val="black"/>
                </a:solidFill>
                <a:latin typeface="Graeca" pitchFamily="2" charset="2"/>
                <a:ea typeface="Calibri" panose="020F0502020204030204" pitchFamily="34" charset="0"/>
                <a:cs typeface="Arial" panose="020B0604020202020204" pitchFamily="34" charset="0"/>
                <a:sym typeface="Graeca" pitchFamily="2" charset="2"/>
              </a:rPr>
              <a:t></a:t>
            </a:r>
            <a:r>
              <a:rPr lang="pt-BR" sz="3600" dirty="0" err="1">
                <a:solidFill>
                  <a:prstClr val="black"/>
                </a:solidFill>
                <a:latin typeface="Graeca" pitchFamily="2" charset="2"/>
                <a:ea typeface="Calibri" panose="020F0502020204030204" pitchFamily="34" charset="0"/>
                <a:cs typeface="Arial" panose="020B0604020202020204" pitchFamily="34" charset="0"/>
              </a:rPr>
              <a:t>pov</a:t>
            </a:r>
            <a:r>
              <a:rPr lang="pt-BR" sz="3600" dirty="0">
                <a:solidFill>
                  <a:prstClr val="black"/>
                </a:solidFill>
                <a:latin typeface="Graeca" pitchFamily="2" charset="2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pt-BR" sz="3600" dirty="0" err="1">
                <a:solidFill>
                  <a:prstClr val="black"/>
                </a:solidFill>
                <a:latin typeface="Graeca" pitchFamily="2" charset="2"/>
                <a:ea typeface="Calibri" panose="020F0502020204030204" pitchFamily="34" charset="0"/>
                <a:cs typeface="Arial" panose="020B0604020202020204" pitchFamily="34" charset="0"/>
              </a:rPr>
              <a:t>Ihsou</a:t>
            </a:r>
            <a:r>
              <a:rPr lang="pt-BR" sz="3600" dirty="0">
                <a:solidFill>
                  <a:prstClr val="black"/>
                </a:solidFill>
                <a:latin typeface="Graeca" pitchFamily="2" charset="2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pt-BR" sz="3600" dirty="0" err="1">
                <a:solidFill>
                  <a:prstClr val="black"/>
                </a:solidFill>
                <a:latin typeface="Graeca" pitchFamily="2" charset="2"/>
                <a:ea typeface="Calibri" panose="020F0502020204030204" pitchFamily="34" charset="0"/>
                <a:cs typeface="Arial" panose="020B0604020202020204" pitchFamily="34" charset="0"/>
              </a:rPr>
              <a:t>Cristou</a:t>
            </a:r>
            <a:r>
              <a:rPr lang="pt-BR" sz="3600" dirty="0">
                <a:solidFill>
                  <a:prstClr val="black"/>
                </a:solidFill>
                <a:latin typeface="Graeca" pitchFamily="2" charset="2"/>
                <a:ea typeface="Calibri" panose="020F0502020204030204" pitchFamily="34" charset="0"/>
                <a:cs typeface="Arial" panose="020B0604020202020204" pitchFamily="34" charset="0"/>
              </a:rPr>
              <a:t>, meta </a:t>
            </a:r>
            <a:r>
              <a:rPr lang="pt-BR" sz="3600" dirty="0" err="1">
                <a:solidFill>
                  <a:prstClr val="black"/>
                </a:solidFill>
                <a:latin typeface="Graeca" pitchFamily="2" charset="2"/>
                <a:ea typeface="Calibri" panose="020F0502020204030204" pitchFamily="34" charset="0"/>
                <a:cs typeface="Arial" panose="020B0604020202020204" pitchFamily="34" charset="0"/>
              </a:rPr>
              <a:t>pavntwn</a:t>
            </a:r>
            <a:r>
              <a:rPr lang="pt-BR" sz="3600" dirty="0">
                <a:solidFill>
                  <a:prstClr val="black"/>
                </a:solidFill>
                <a:latin typeface="Graeca" pitchFamily="2" charset="2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pt-BR" sz="3600" dirty="0" err="1">
                <a:solidFill>
                  <a:prstClr val="black"/>
                </a:solidFill>
                <a:latin typeface="Graeca" pitchFamily="2" charset="2"/>
                <a:ea typeface="Calibri" panose="020F0502020204030204" pitchFamily="34" charset="0"/>
                <a:cs typeface="Arial" panose="020B0604020202020204" pitchFamily="34" charset="0"/>
              </a:rPr>
              <a:t>u</a:t>
            </a:r>
            <a:r>
              <a:rPr lang="pt-BR" sz="3600" dirty="0" err="1">
                <a:solidFill>
                  <a:prstClr val="black"/>
                </a:solidFill>
                <a:latin typeface="Graeca" pitchFamily="2" charset="2"/>
                <a:ea typeface="Calibri" panose="020F0502020204030204" pitchFamily="34" charset="0"/>
                <a:cs typeface="Arial" panose="020B0604020202020204" pitchFamily="34" charset="0"/>
                <a:sym typeface="Graeca" pitchFamily="2" charset="2"/>
              </a:rPr>
              <a:t></a:t>
            </a:r>
            <a:r>
              <a:rPr lang="pt-BR" sz="3600" dirty="0" err="1">
                <a:solidFill>
                  <a:prstClr val="black"/>
                </a:solidFill>
                <a:latin typeface="Graeca" pitchFamily="2" charset="2"/>
                <a:ea typeface="Calibri" panose="020F0502020204030204" pitchFamily="34" charset="0"/>
                <a:cs typeface="Arial" panose="020B0604020202020204" pitchFamily="34" charset="0"/>
              </a:rPr>
              <a:t>mw</a:t>
            </a:r>
            <a:r>
              <a:rPr lang="pt-BR" sz="3600" dirty="0" err="1">
                <a:solidFill>
                  <a:prstClr val="black"/>
                </a:solidFill>
                <a:latin typeface="Graeca" pitchFamily="2" charset="2"/>
                <a:ea typeface="Calibri" panose="020F0502020204030204" pitchFamily="34" charset="0"/>
                <a:cs typeface="Arial" panose="020B0604020202020204" pitchFamily="34" charset="0"/>
                <a:sym typeface="Graeca" pitchFamily="2" charset="2"/>
              </a:rPr>
              <a:t></a:t>
            </a:r>
            <a:r>
              <a:rPr lang="pt-BR" sz="3600" dirty="0" err="1">
                <a:solidFill>
                  <a:prstClr val="black"/>
                </a:solidFill>
                <a:latin typeface="Graeca" pitchFamily="2" charset="2"/>
                <a:ea typeface="Calibri" panose="020F0502020204030204" pitchFamily="34" charset="0"/>
                <a:cs typeface="Arial" panose="020B0604020202020204" pitchFamily="34" charset="0"/>
              </a:rPr>
              <a:t>n</a:t>
            </a:r>
            <a:r>
              <a:rPr lang="pt-BR" sz="3600" dirty="0">
                <a:solidFill>
                  <a:prstClr val="black"/>
                </a:solidFill>
                <a:latin typeface="Graeca" pitchFamily="2" charset="2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pt-BR" sz="3200" dirty="0">
              <a:solidFill>
                <a:prstClr val="black"/>
              </a:solidFill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r">
              <a:lnSpc>
                <a:spcPct val="115000"/>
              </a:lnSpc>
              <a:spcAft>
                <a:spcPts val="1000"/>
              </a:spcAft>
            </a:pPr>
            <a:r>
              <a:rPr lang="pt-BR" sz="12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 graça de Jesus Cristo, esteja com todos vocês.</a:t>
            </a:r>
            <a:endParaRPr lang="pt-BR" sz="1100" dirty="0">
              <a:solidFill>
                <a:prstClr val="black"/>
              </a:solidFill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pt-BR" sz="1200" b="1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lang="pt-BR" sz="1100" dirty="0">
              <a:solidFill>
                <a:prstClr val="black"/>
              </a:solidFill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2" descr="Peixes: Eu Transcendo – Produtos Sustentáveis Feitos no Brasil">
            <a:extLst>
              <a:ext uri="{FF2B5EF4-FFF2-40B4-BE49-F238E27FC236}">
                <a16:creationId xmlns:a16="http://schemas.microsoft.com/office/drawing/2014/main" id="{90A4FA84-A2A6-1959-F7F8-5A7C89D693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9544" y="216766"/>
            <a:ext cx="8484140" cy="36228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7794653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9446" y="382627"/>
            <a:ext cx="6491537" cy="3841644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0285" y="5100033"/>
            <a:ext cx="3029858" cy="855892"/>
          </a:xfrm>
          <a:prstGeom prst="rect">
            <a:avLst/>
          </a:prstGeom>
        </p:spPr>
      </p:pic>
      <p:sp>
        <p:nvSpPr>
          <p:cNvPr id="7" name="Título 3"/>
          <p:cNvSpPr>
            <a:spLocks noGrp="1"/>
          </p:cNvSpPr>
          <p:nvPr>
            <p:ph type="ctrTitle"/>
          </p:nvPr>
        </p:nvSpPr>
        <p:spPr>
          <a:xfrm>
            <a:off x="4278711" y="6027310"/>
            <a:ext cx="3333005" cy="332662"/>
          </a:xfrm>
        </p:spPr>
        <p:txBody>
          <a:bodyPr>
            <a:normAutofit fontScale="90000"/>
          </a:bodyPr>
          <a:lstStyle/>
          <a:p>
            <a:pPr algn="ctr"/>
            <a:r>
              <a:rPr lang="pt-BR" sz="2400" dirty="0">
                <a:solidFill>
                  <a:srgbClr val="0070C0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www.servus.org.br</a:t>
            </a:r>
            <a:endParaRPr lang="pt-BR" sz="2400" b="1" dirty="0">
              <a:solidFill>
                <a:srgbClr val="0070C0"/>
              </a:solidFill>
              <a:latin typeface="Century Gothic" panose="020B0502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3477176"/>
      </p:ext>
    </p:extLst>
  </p:cSld>
  <p:clrMapOvr>
    <a:masterClrMapping/>
  </p:clrMapOvr>
  <p:transition spd="slow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ctrTitle"/>
          </p:nvPr>
        </p:nvSpPr>
        <p:spPr>
          <a:xfrm>
            <a:off x="1097280" y="977895"/>
            <a:ext cx="10058400" cy="3566160"/>
          </a:xfrm>
        </p:spPr>
        <p:txBody>
          <a:bodyPr>
            <a:normAutofit/>
          </a:bodyPr>
          <a:lstStyle/>
          <a:p>
            <a:pPr algn="l"/>
            <a:r>
              <a:rPr lang="pt-BR" i="1" dirty="0">
                <a:solidFill>
                  <a:srgbClr val="0070C0"/>
                </a:solidFill>
                <a:latin typeface="Garamond" panose="02020404030301010803" pitchFamily="18" charset="0"/>
              </a:rPr>
              <a:t>Introdução ao</a:t>
            </a:r>
            <a:br>
              <a:rPr lang="pt-BR" b="1" dirty="0">
                <a:solidFill>
                  <a:srgbClr val="0070C0"/>
                </a:solidFill>
                <a:latin typeface="Garamond" panose="02020404030301010803" pitchFamily="18" charset="0"/>
              </a:rPr>
            </a:br>
            <a:r>
              <a:rPr lang="pt-BR" sz="12200" b="1" dirty="0">
                <a:solidFill>
                  <a:srgbClr val="0070C0"/>
                </a:solidFill>
                <a:latin typeface="Garamond" panose="02020404030301010803" pitchFamily="18" charset="0"/>
              </a:rPr>
              <a:t>Grego Bíblico</a:t>
            </a:r>
          </a:p>
        </p:txBody>
      </p:sp>
      <p:sp>
        <p:nvSpPr>
          <p:cNvPr id="6" name="Título 3"/>
          <p:cNvSpPr txBox="1">
            <a:spLocks/>
          </p:cNvSpPr>
          <p:nvPr/>
        </p:nvSpPr>
        <p:spPr>
          <a:xfrm>
            <a:off x="1249681" y="4262903"/>
            <a:ext cx="5516880" cy="80703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8000" kern="1200" spc="-5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3000" dirty="0">
                <a:solidFill>
                  <a:srgbClr val="002060"/>
                </a:solidFill>
                <a:latin typeface="Garamond" panose="02020404030301010803" pitchFamily="18" charset="0"/>
              </a:rPr>
              <a:t>Prof. Leonardo Andrade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CB7E82EE-2FBC-DC97-7875-519294AA2143}"/>
              </a:ext>
            </a:extLst>
          </p:cNvPr>
          <p:cNvSpPr txBox="1"/>
          <p:nvPr/>
        </p:nvSpPr>
        <p:spPr>
          <a:xfrm>
            <a:off x="103659" y="6381831"/>
            <a:ext cx="40784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i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Curso de Graduação em Teologia</a:t>
            </a:r>
          </a:p>
        </p:txBody>
      </p:sp>
    </p:spTree>
    <p:extLst>
      <p:ext uri="{BB962C8B-B14F-4D97-AF65-F5344CB8AC3E}">
        <p14:creationId xmlns:p14="http://schemas.microsoft.com/office/powerpoint/2010/main" val="1637107605"/>
      </p:ext>
    </p:extLst>
  </p:cSld>
  <p:clrMapOvr>
    <a:masterClrMapping/>
  </p:clrMapOvr>
  <p:transition spd="slow"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34F591-BE85-776B-3330-DD51D406CE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3">
            <a:extLst>
              <a:ext uri="{FF2B5EF4-FFF2-40B4-BE49-F238E27FC236}">
                <a16:creationId xmlns:a16="http://schemas.microsoft.com/office/drawing/2014/main" id="{93FB3438-652D-146A-A856-0263A49AC482}"/>
              </a:ext>
            </a:extLst>
          </p:cNvPr>
          <p:cNvSpPr txBox="1">
            <a:spLocks/>
          </p:cNvSpPr>
          <p:nvPr/>
        </p:nvSpPr>
        <p:spPr>
          <a:xfrm>
            <a:off x="474367" y="2544247"/>
            <a:ext cx="11256134" cy="2590801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8000" kern="1200" spc="-5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pt-BR" sz="33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B8593B41-CAFC-9949-6AFD-B58426306FE1}"/>
              </a:ext>
            </a:extLst>
          </p:cNvPr>
          <p:cNvSpPr txBox="1"/>
          <p:nvPr/>
        </p:nvSpPr>
        <p:spPr>
          <a:xfrm>
            <a:off x="-12882" y="6453549"/>
            <a:ext cx="40784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i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Curso de Graduação em Teologia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CF519E2-1362-DCCA-5785-6264F30B73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4367" y="994408"/>
            <a:ext cx="11262008" cy="4401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</a:tabLst>
              <a:defRPr/>
            </a:pPr>
            <a:r>
              <a:rPr lang="pt-BR" sz="4000" dirty="0">
                <a:solidFill>
                  <a:prstClr val="black"/>
                </a:solidFill>
                <a:ea typeface="Times New Roman" pitchFamily="18" charset="0"/>
                <a:cs typeface="Arial" pitchFamily="34" charset="0"/>
              </a:rPr>
              <a:t>A Língua grega tem suas particularidades, e para que uma pessoa possa ler razoavelmente esta língua, é necessário conhecer estas particularidades. Porém não iremos nos deter em muitos pontos, ressaltaremos apenas um deles o caso da vogal IOTA que pode ser chamado de IOTA SUBSCRITO e IOTA ADSCRITO. Vejamos.</a:t>
            </a:r>
            <a:endParaRPr lang="pt-BR" sz="60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ítulo 4">
            <a:extLst>
              <a:ext uri="{FF2B5EF4-FFF2-40B4-BE49-F238E27FC236}">
                <a16:creationId xmlns:a16="http://schemas.microsoft.com/office/drawing/2014/main" id="{1BFDFC21-3C1F-CE01-D07E-8177C7E0705C}"/>
              </a:ext>
            </a:extLst>
          </p:cNvPr>
          <p:cNvSpPr txBox="1">
            <a:spLocks/>
          </p:cNvSpPr>
          <p:nvPr/>
        </p:nvSpPr>
        <p:spPr>
          <a:xfrm>
            <a:off x="-1" y="0"/>
            <a:ext cx="12192001" cy="613744"/>
          </a:xfrm>
          <a:prstGeom prst="rect">
            <a:avLst/>
          </a:prstGeom>
          <a:gradFill rotWithShape="1">
            <a:gsLst>
              <a:gs pos="0">
                <a:srgbClr val="4472C4">
                  <a:satMod val="103000"/>
                  <a:lumMod val="102000"/>
                  <a:tint val="94000"/>
                </a:srgbClr>
              </a:gs>
              <a:gs pos="50000">
                <a:srgbClr val="4472C4">
                  <a:satMod val="110000"/>
                  <a:lumMod val="100000"/>
                  <a:shade val="100000"/>
                </a:srgbClr>
              </a:gs>
              <a:gs pos="100000">
                <a:srgbClr val="4472C4">
                  <a:lumMod val="99000"/>
                  <a:satMod val="120000"/>
                  <a:shade val="78000"/>
                </a:srgb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400" b="1" i="0" u="none" strike="noStrike" kern="1200" cap="small" spc="50" normalizeH="0" baseline="0" noProof="0">
                <a:ln w="0"/>
                <a:solidFill>
                  <a:srgbClr val="E7E6E6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uLnTx/>
                <a:uFillTx/>
                <a:latin typeface="Arial MT Black" panose="00000102000000010000" pitchFamily="2" charset="0"/>
                <a:ea typeface="+mn-ea"/>
                <a:cs typeface="+mn-cs"/>
              </a:rPr>
              <a:t>Iota - Uma Vogal em Particular</a:t>
            </a:r>
            <a:endParaRPr kumimoji="0" lang="pt-BR" sz="4400" b="1" i="0" u="none" strike="noStrike" kern="1200" cap="none" spc="50" normalizeH="0" baseline="0" noProof="0" dirty="0">
              <a:ln w="0"/>
              <a:solidFill>
                <a:srgbClr val="E7E6E6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uLnTx/>
              <a:uFillTx/>
              <a:latin typeface="Arial MT Black" panose="00000102000000010000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4305459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290E95-056C-F9B0-695B-8885A95CE3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3">
            <a:extLst>
              <a:ext uri="{FF2B5EF4-FFF2-40B4-BE49-F238E27FC236}">
                <a16:creationId xmlns:a16="http://schemas.microsoft.com/office/drawing/2014/main" id="{29C69256-4B98-8A50-7C35-E32B34BF946C}"/>
              </a:ext>
            </a:extLst>
          </p:cNvPr>
          <p:cNvSpPr txBox="1">
            <a:spLocks/>
          </p:cNvSpPr>
          <p:nvPr/>
        </p:nvSpPr>
        <p:spPr>
          <a:xfrm>
            <a:off x="474367" y="2544247"/>
            <a:ext cx="11256134" cy="2590801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8000" kern="1200" spc="-5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pt-BR" sz="33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0C4D7521-3B67-E8AF-DF10-F8D17C8463F1}"/>
              </a:ext>
            </a:extLst>
          </p:cNvPr>
          <p:cNvSpPr txBox="1"/>
          <p:nvPr/>
        </p:nvSpPr>
        <p:spPr>
          <a:xfrm>
            <a:off x="-12882" y="6453549"/>
            <a:ext cx="40784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i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Curso de Graduação em Teologia</a:t>
            </a:r>
          </a:p>
        </p:txBody>
      </p:sp>
      <p:sp>
        <p:nvSpPr>
          <p:cNvPr id="2" name="Título 4">
            <a:extLst>
              <a:ext uri="{FF2B5EF4-FFF2-40B4-BE49-F238E27FC236}">
                <a16:creationId xmlns:a16="http://schemas.microsoft.com/office/drawing/2014/main" id="{5DA8CAC7-001B-0DAE-AAB5-29E76D6D6F0C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613744"/>
          </a:xfrm>
          <a:prstGeom prst="rect">
            <a:avLst/>
          </a:prstGeom>
          <a:gradFill rotWithShape="1">
            <a:gsLst>
              <a:gs pos="0">
                <a:srgbClr val="4472C4">
                  <a:satMod val="103000"/>
                  <a:lumMod val="102000"/>
                  <a:tint val="94000"/>
                </a:srgbClr>
              </a:gs>
              <a:gs pos="50000">
                <a:srgbClr val="4472C4">
                  <a:satMod val="110000"/>
                  <a:lumMod val="100000"/>
                  <a:shade val="100000"/>
                </a:srgbClr>
              </a:gs>
              <a:gs pos="100000">
                <a:srgbClr val="4472C4">
                  <a:lumMod val="99000"/>
                  <a:satMod val="120000"/>
                  <a:shade val="78000"/>
                </a:srgb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400" b="1" i="0" u="none" strike="noStrike" kern="1200" cap="small" spc="50" normalizeH="0" baseline="0" noProof="0">
                <a:ln w="0"/>
                <a:solidFill>
                  <a:srgbClr val="E7E6E6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uLnTx/>
                <a:uFillTx/>
                <a:latin typeface="Arial MT Black" panose="00000102000000010000" pitchFamily="2" charset="0"/>
                <a:ea typeface="+mn-ea"/>
                <a:cs typeface="+mn-cs"/>
              </a:rPr>
              <a:t>Iota Subscrito</a:t>
            </a:r>
            <a:endParaRPr kumimoji="0" lang="pt-BR" sz="4400" b="1" i="0" u="none" strike="noStrike" kern="1200" cap="none" spc="50" normalizeH="0" baseline="0" noProof="0" dirty="0">
              <a:ln w="0"/>
              <a:solidFill>
                <a:srgbClr val="E7E6E6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uLnTx/>
              <a:uFillTx/>
              <a:latin typeface="Arial MT Black" panose="00000102000000010000" pitchFamily="2" charset="0"/>
              <a:ea typeface="+mn-ea"/>
              <a:cs typeface="+mn-cs"/>
            </a:endParaRPr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4790345A-B46A-2732-D630-D3864F6550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1499" y="1107876"/>
            <a:ext cx="10927773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</a:tabLst>
              <a:defRPr/>
            </a:pPr>
            <a:r>
              <a:rPr lang="pt-BR" sz="4000" dirty="0">
                <a:solidFill>
                  <a:prstClr val="black"/>
                </a:solidFill>
                <a:ea typeface="Times New Roman" pitchFamily="18" charset="0"/>
                <a:cs typeface="Arial" pitchFamily="34" charset="0"/>
              </a:rPr>
              <a:t>Iota é uma letra do alfabeto grego (</a:t>
            </a:r>
            <a:r>
              <a:rPr lang="pt-BR" sz="4000" b="1" dirty="0">
                <a:solidFill>
                  <a:prstClr val="black"/>
                </a:solidFill>
                <a:latin typeface="Symbol" pitchFamily="18" charset="2"/>
                <a:ea typeface="Times New Roman" pitchFamily="18" charset="0"/>
                <a:cs typeface="Arial" pitchFamily="34" charset="0"/>
              </a:rPr>
              <a:t>i</a:t>
            </a:r>
            <a:r>
              <a:rPr lang="pt-BR" sz="4000" dirty="0">
                <a:solidFill>
                  <a:prstClr val="black"/>
                </a:solidFill>
                <a:ea typeface="Times New Roman" pitchFamily="18" charset="0"/>
                <a:cs typeface="Arial" pitchFamily="34" charset="0"/>
              </a:rPr>
              <a:t>), em muitas palavras você encontrará esta letra escrita em baixo de uma outra letra, quando isso ocorre, chamamos este IOTA de SUBSCRITO, o próprio nome diz, escrito em baixo ou por baixo. Este fato em nada altera a pronúncia da palavra.</a:t>
            </a:r>
            <a:endParaRPr lang="pt-BR" sz="40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772232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A3889B-4512-9F9E-706C-98A28CB635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3">
            <a:extLst>
              <a:ext uri="{FF2B5EF4-FFF2-40B4-BE49-F238E27FC236}">
                <a16:creationId xmlns:a16="http://schemas.microsoft.com/office/drawing/2014/main" id="{8D73211B-4DD7-9A97-B23E-ECA4AABF320F}"/>
              </a:ext>
            </a:extLst>
          </p:cNvPr>
          <p:cNvSpPr txBox="1">
            <a:spLocks/>
          </p:cNvSpPr>
          <p:nvPr/>
        </p:nvSpPr>
        <p:spPr>
          <a:xfrm>
            <a:off x="474367" y="2544247"/>
            <a:ext cx="11256134" cy="2590801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8000" kern="1200" spc="-5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pt-BR" sz="33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619AB12C-163F-C061-576C-9BD3366114CB}"/>
              </a:ext>
            </a:extLst>
          </p:cNvPr>
          <p:cNvSpPr txBox="1"/>
          <p:nvPr/>
        </p:nvSpPr>
        <p:spPr>
          <a:xfrm>
            <a:off x="-12882" y="6453549"/>
            <a:ext cx="40784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i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Curso de Graduação em Teologia</a:t>
            </a:r>
          </a:p>
        </p:txBody>
      </p:sp>
      <p:sp>
        <p:nvSpPr>
          <p:cNvPr id="2" name="Título 4">
            <a:extLst>
              <a:ext uri="{FF2B5EF4-FFF2-40B4-BE49-F238E27FC236}">
                <a16:creationId xmlns:a16="http://schemas.microsoft.com/office/drawing/2014/main" id="{5A598A6C-527B-F68E-AFE4-8C1063E30A35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613744"/>
          </a:xfrm>
          <a:prstGeom prst="rect">
            <a:avLst/>
          </a:prstGeom>
          <a:gradFill rotWithShape="1">
            <a:gsLst>
              <a:gs pos="0">
                <a:srgbClr val="4472C4">
                  <a:satMod val="103000"/>
                  <a:lumMod val="102000"/>
                  <a:tint val="94000"/>
                </a:srgbClr>
              </a:gs>
              <a:gs pos="50000">
                <a:srgbClr val="4472C4">
                  <a:satMod val="110000"/>
                  <a:lumMod val="100000"/>
                  <a:shade val="100000"/>
                </a:srgbClr>
              </a:gs>
              <a:gs pos="100000">
                <a:srgbClr val="4472C4">
                  <a:lumMod val="99000"/>
                  <a:satMod val="120000"/>
                  <a:shade val="78000"/>
                </a:srgb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400" b="1" i="0" u="none" strike="noStrike" kern="1200" cap="small" spc="50" normalizeH="0" baseline="0" noProof="0">
                <a:ln w="0"/>
                <a:solidFill>
                  <a:srgbClr val="E7E6E6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uLnTx/>
                <a:uFillTx/>
                <a:latin typeface="Arial MT Black" panose="00000102000000010000" pitchFamily="2" charset="0"/>
                <a:ea typeface="+mn-ea"/>
                <a:cs typeface="+mn-cs"/>
              </a:rPr>
              <a:t>Iota Adscrito</a:t>
            </a:r>
            <a:endParaRPr kumimoji="0" lang="pt-BR" sz="4400" b="1" i="0" u="none" strike="noStrike" kern="1200" cap="none" spc="50" normalizeH="0" baseline="0" noProof="0" dirty="0">
              <a:ln w="0"/>
              <a:solidFill>
                <a:srgbClr val="E7E6E6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uLnTx/>
              <a:uFillTx/>
              <a:latin typeface="Arial MT Black" panose="00000102000000010000" pitchFamily="2" charset="0"/>
              <a:ea typeface="+mn-ea"/>
              <a:cs typeface="+mn-cs"/>
            </a:endParaRPr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4D9FEF53-22AF-F999-2FBB-637D1EEC69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8618" y="779269"/>
            <a:ext cx="7741378" cy="4401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  <a:tab pos="449263" algn="l"/>
              </a:tabLst>
              <a:defRPr/>
            </a:pPr>
            <a:r>
              <a:rPr lang="pt-BR" sz="4000" dirty="0">
                <a:solidFill>
                  <a:prstClr val="black"/>
                </a:solidFill>
                <a:ea typeface="Times New Roman" pitchFamily="18" charset="0"/>
                <a:cs typeface="Arial" pitchFamily="34" charset="0"/>
              </a:rPr>
              <a:t>Quando uma palavra é iniciada por uma vogal maiúscula, o IOTA será escrito no lado direito desta vogal maiúscula e também não será pronunciado e não altera a pronúncia da palavra, recebendo esta designação.</a:t>
            </a:r>
            <a:endParaRPr lang="pt-BR" sz="40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8" descr="Partenon Acrópole Atenas - Imagens grátis no Pixabay">
            <a:extLst>
              <a:ext uri="{FF2B5EF4-FFF2-40B4-BE49-F238E27FC236}">
                <a16:creationId xmlns:a16="http://schemas.microsoft.com/office/drawing/2014/main" id="{F8AB8022-02B5-4489-9025-FB9FE42E48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464" b="22871"/>
          <a:stretch/>
        </p:blipFill>
        <p:spPr bwMode="auto">
          <a:xfrm>
            <a:off x="6429641" y="4056273"/>
            <a:ext cx="5762359" cy="22938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512219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4208C5-8AA3-03A7-1451-0D18F1C5CE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3">
            <a:extLst>
              <a:ext uri="{FF2B5EF4-FFF2-40B4-BE49-F238E27FC236}">
                <a16:creationId xmlns:a16="http://schemas.microsoft.com/office/drawing/2014/main" id="{ADCD4403-1489-06FC-1775-5F81C0864D1C}"/>
              </a:ext>
            </a:extLst>
          </p:cNvPr>
          <p:cNvSpPr txBox="1">
            <a:spLocks/>
          </p:cNvSpPr>
          <p:nvPr/>
        </p:nvSpPr>
        <p:spPr>
          <a:xfrm>
            <a:off x="474367" y="2544247"/>
            <a:ext cx="11256134" cy="2590801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8000" kern="1200" spc="-5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pt-BR" sz="33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71F82735-1AD7-072B-28C1-D118AAB3C84D}"/>
              </a:ext>
            </a:extLst>
          </p:cNvPr>
          <p:cNvSpPr txBox="1"/>
          <p:nvPr/>
        </p:nvSpPr>
        <p:spPr>
          <a:xfrm>
            <a:off x="-12882" y="6453549"/>
            <a:ext cx="40784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i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Curso de Graduação em Teologia</a:t>
            </a:r>
          </a:p>
        </p:txBody>
      </p:sp>
      <p:sp>
        <p:nvSpPr>
          <p:cNvPr id="2" name="Título 4">
            <a:extLst>
              <a:ext uri="{FF2B5EF4-FFF2-40B4-BE49-F238E27FC236}">
                <a16:creationId xmlns:a16="http://schemas.microsoft.com/office/drawing/2014/main" id="{62394B4D-D125-60F7-7C86-7CE590A8E25B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613744"/>
          </a:xfrm>
          <a:prstGeom prst="rect">
            <a:avLst/>
          </a:prstGeom>
          <a:gradFill rotWithShape="1">
            <a:gsLst>
              <a:gs pos="0">
                <a:srgbClr val="4472C4">
                  <a:satMod val="103000"/>
                  <a:lumMod val="102000"/>
                  <a:tint val="94000"/>
                </a:srgbClr>
              </a:gs>
              <a:gs pos="50000">
                <a:srgbClr val="4472C4">
                  <a:satMod val="110000"/>
                  <a:lumMod val="100000"/>
                  <a:shade val="100000"/>
                </a:srgbClr>
              </a:gs>
              <a:gs pos="100000">
                <a:srgbClr val="4472C4">
                  <a:lumMod val="99000"/>
                  <a:satMod val="120000"/>
                  <a:shade val="78000"/>
                </a:srgb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400" b="1" i="0" u="none" strike="noStrike" kern="1200" cap="small" spc="50" normalizeH="0" baseline="0" noProof="0">
                <a:ln w="0"/>
                <a:solidFill>
                  <a:srgbClr val="E7E6E6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uLnTx/>
                <a:uFillTx/>
                <a:latin typeface="Arial MT Black" panose="00000102000000010000" pitchFamily="2" charset="0"/>
                <a:ea typeface="+mn-ea"/>
                <a:cs typeface="+mn-cs"/>
              </a:rPr>
              <a:t>Os Ditongos</a:t>
            </a:r>
            <a:endParaRPr kumimoji="0" lang="pt-BR" sz="4400" b="1" i="0" u="none" strike="noStrike" kern="1200" cap="none" spc="50" normalizeH="0" baseline="0" noProof="0" dirty="0">
              <a:ln w="0"/>
              <a:solidFill>
                <a:srgbClr val="E7E6E6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uLnTx/>
              <a:uFillTx/>
              <a:latin typeface="Arial MT Black" panose="00000102000000010000" pitchFamily="2" charset="0"/>
              <a:ea typeface="+mn-ea"/>
              <a:cs typeface="+mn-cs"/>
            </a:endParaRPr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2766AB26-577F-6F12-5F6D-8651F840F3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3775" y="1032605"/>
            <a:ext cx="11223857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</a:tabLst>
              <a:defRPr/>
            </a:pPr>
            <a:r>
              <a:rPr lang="pt-BR" sz="3200" dirty="0">
                <a:solidFill>
                  <a:prstClr val="black"/>
                </a:solidFill>
                <a:ea typeface="Times New Roman" pitchFamily="18" charset="0"/>
                <a:cs typeface="Arial" pitchFamily="34" charset="0"/>
              </a:rPr>
              <a:t>Até agora você não aprendeu nada sobre </a:t>
            </a:r>
            <a:r>
              <a:rPr lang="pt-BR" sz="3200" b="1" dirty="0">
                <a:solidFill>
                  <a:prstClr val="black"/>
                </a:solidFill>
                <a:ea typeface="Times New Roman" pitchFamily="18" charset="0"/>
                <a:cs typeface="Arial" pitchFamily="34" charset="0"/>
              </a:rPr>
              <a:t>aspirações</a:t>
            </a:r>
            <a:r>
              <a:rPr lang="pt-BR" sz="3200" dirty="0">
                <a:solidFill>
                  <a:prstClr val="black"/>
                </a:solidFill>
                <a:ea typeface="Times New Roman" pitchFamily="18" charset="0"/>
                <a:cs typeface="Arial" pitchFamily="34" charset="0"/>
              </a:rPr>
              <a:t>, </a:t>
            </a:r>
            <a:r>
              <a:rPr lang="pt-BR" sz="3200" b="1" dirty="0">
                <a:solidFill>
                  <a:prstClr val="black"/>
                </a:solidFill>
                <a:ea typeface="Times New Roman" pitchFamily="18" charset="0"/>
                <a:cs typeface="Arial" pitchFamily="34" charset="0"/>
              </a:rPr>
              <a:t>acento</a:t>
            </a:r>
            <a:r>
              <a:rPr lang="pt-BR" sz="3200" dirty="0">
                <a:solidFill>
                  <a:prstClr val="black"/>
                </a:solidFill>
                <a:ea typeface="Times New Roman" pitchFamily="18" charset="0"/>
                <a:cs typeface="Arial" pitchFamily="34" charset="0"/>
              </a:rPr>
              <a:t> e outras coisas que ainda veremos no decurso da Unidade, mas a partir de agora introduziremos algumas assuntos novos, visto que estaremos passando para a pronunciação de vocábulos e palavras. Leia em voz alta os encontros vocálicos discriminados abaixo, perceba que são bem parecidos com os da língua portuguesa e ao lado de cada encontro vocálico, colocamos uma palavra em português para que o som que fará com as Gregas, se assemelhe ao som das dadas em português.</a:t>
            </a:r>
            <a:endParaRPr lang="pt-BR" sz="32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366287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911C26-18F9-729F-7A99-CD8A5DBC24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3">
            <a:extLst>
              <a:ext uri="{FF2B5EF4-FFF2-40B4-BE49-F238E27FC236}">
                <a16:creationId xmlns:a16="http://schemas.microsoft.com/office/drawing/2014/main" id="{42BE2DE5-8974-BD7B-056B-AB9F2223E091}"/>
              </a:ext>
            </a:extLst>
          </p:cNvPr>
          <p:cNvSpPr txBox="1">
            <a:spLocks/>
          </p:cNvSpPr>
          <p:nvPr/>
        </p:nvSpPr>
        <p:spPr>
          <a:xfrm>
            <a:off x="474367" y="2544247"/>
            <a:ext cx="11256134" cy="2590801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8000" kern="1200" spc="-5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pt-BR" sz="33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9687A033-6A6B-E61E-5120-C54C0E2F34D2}"/>
              </a:ext>
            </a:extLst>
          </p:cNvPr>
          <p:cNvSpPr txBox="1"/>
          <p:nvPr/>
        </p:nvSpPr>
        <p:spPr>
          <a:xfrm>
            <a:off x="-12882" y="6453549"/>
            <a:ext cx="40784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i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Curso de Graduação em Teologia</a:t>
            </a:r>
          </a:p>
        </p:txBody>
      </p:sp>
      <p:graphicFrame>
        <p:nvGraphicFramePr>
          <p:cNvPr id="2" name="Tabela 1">
            <a:extLst>
              <a:ext uri="{FF2B5EF4-FFF2-40B4-BE49-F238E27FC236}">
                <a16:creationId xmlns:a16="http://schemas.microsoft.com/office/drawing/2014/main" id="{99C353B5-14CF-8828-C0BA-DF8C4DD55C9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85357361"/>
              </p:ext>
            </p:extLst>
          </p:nvPr>
        </p:nvGraphicFramePr>
        <p:xfrm>
          <a:off x="0" y="-4"/>
          <a:ext cx="12192000" cy="6858004"/>
        </p:xfrm>
        <a:graphic>
          <a:graphicData uri="http://schemas.openxmlformats.org/drawingml/2006/table">
            <a:tbl>
              <a:tblPr/>
              <a:tblGrid>
                <a:gridCol w="260609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58590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7134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pt-BR" sz="3600" b="1" dirty="0">
                          <a:latin typeface="Calibri"/>
                          <a:ea typeface="Times New Roman"/>
                          <a:cs typeface="Symbol"/>
                        </a:rPr>
                        <a:t>Ditongos</a:t>
                      </a:r>
                      <a:endParaRPr lang="pt-BR" sz="36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pt-BR" sz="3600" b="1" dirty="0">
                          <a:latin typeface="Calibri"/>
                          <a:ea typeface="Times New Roman"/>
                          <a:cs typeface="Times-Roman"/>
                        </a:rPr>
                        <a:t>Sons</a:t>
                      </a:r>
                      <a:endParaRPr lang="pt-BR" sz="36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555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pt-BR" sz="3200" dirty="0">
                          <a:latin typeface="Symbol"/>
                          <a:ea typeface="Times New Roman"/>
                        </a:rPr>
                        <a:t>ai</a:t>
                      </a:r>
                      <a:endParaRPr lang="pt-BR" sz="3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7D3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pt-BR" sz="3200" dirty="0">
                          <a:latin typeface="Calibri"/>
                          <a:ea typeface="Times New Roman"/>
                          <a:cs typeface="Times-Roman"/>
                        </a:rPr>
                        <a:t>ai   </a:t>
                      </a:r>
                      <a:r>
                        <a:rPr lang="pt-BR" sz="3200" dirty="0">
                          <a:latin typeface="Calibri"/>
                          <a:ea typeface="Times New Roman"/>
                        </a:rPr>
                        <a:t>(o som da palavra c</a:t>
                      </a:r>
                      <a:r>
                        <a:rPr lang="pt-BR" sz="3200" b="1" dirty="0">
                          <a:latin typeface="Calibri"/>
                          <a:ea typeface="Times New Roman"/>
                        </a:rPr>
                        <a:t>ai</a:t>
                      </a:r>
                      <a:r>
                        <a:rPr lang="pt-BR" sz="3200" dirty="0">
                          <a:latin typeface="Calibri"/>
                          <a:ea typeface="Times New Roman"/>
                        </a:rPr>
                        <a:t>)</a:t>
                      </a:r>
                      <a:endParaRPr lang="pt-BR" sz="3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7D31">
                        <a:lumMod val="60000"/>
                        <a:lumOff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555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pt-BR" sz="3200" dirty="0" err="1">
                          <a:latin typeface="Symbol"/>
                          <a:ea typeface="Times New Roman"/>
                        </a:rPr>
                        <a:t>au</a:t>
                      </a:r>
                      <a:endParaRPr lang="pt-BR" sz="3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7D3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pt-BR" sz="3200">
                          <a:latin typeface="Calibri"/>
                          <a:ea typeface="Times New Roman"/>
                          <a:cs typeface="Times-Roman"/>
                        </a:rPr>
                        <a:t>au</a:t>
                      </a:r>
                      <a:r>
                        <a:rPr lang="pt-BR" sz="3200" b="1">
                          <a:latin typeface="Calibri"/>
                          <a:ea typeface="Times New Roman"/>
                        </a:rPr>
                        <a:t> </a:t>
                      </a:r>
                      <a:r>
                        <a:rPr lang="pt-BR" sz="3200">
                          <a:latin typeface="Calibri"/>
                          <a:ea typeface="Times New Roman"/>
                        </a:rPr>
                        <a:t>(o som da palavra bacalh</a:t>
                      </a:r>
                      <a:r>
                        <a:rPr lang="pt-BR" sz="3200" b="1">
                          <a:latin typeface="Calibri"/>
                          <a:ea typeface="Times New Roman"/>
                        </a:rPr>
                        <a:t>au</a:t>
                      </a:r>
                      <a:r>
                        <a:rPr lang="pt-BR" sz="3200">
                          <a:latin typeface="Calibri"/>
                          <a:ea typeface="Times New Roman"/>
                        </a:rPr>
                        <a:t>)</a:t>
                      </a:r>
                      <a:endParaRPr lang="pt-BR" sz="3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7D31">
                        <a:lumMod val="60000"/>
                        <a:lumOff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1555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pt-BR" sz="3200">
                          <a:latin typeface="Symbol"/>
                          <a:ea typeface="Times New Roman"/>
                        </a:rPr>
                        <a:t>ei</a:t>
                      </a:r>
                      <a:endParaRPr lang="pt-BR" sz="3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7D3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pt-BR" sz="3200" dirty="0" err="1">
                          <a:latin typeface="Calibri"/>
                          <a:ea typeface="Times New Roman"/>
                          <a:cs typeface="Times-Roman"/>
                        </a:rPr>
                        <a:t>ei</a:t>
                      </a:r>
                      <a:r>
                        <a:rPr lang="pt-BR" sz="3200" dirty="0">
                          <a:latin typeface="Calibri"/>
                          <a:ea typeface="Times New Roman"/>
                          <a:cs typeface="Times-Roman"/>
                        </a:rPr>
                        <a:t>  </a:t>
                      </a:r>
                      <a:r>
                        <a:rPr lang="pt-BR" sz="3200" dirty="0">
                          <a:latin typeface="Calibri"/>
                          <a:ea typeface="Times New Roman"/>
                        </a:rPr>
                        <a:t>(o som da palavra  tet</a:t>
                      </a:r>
                      <a:r>
                        <a:rPr lang="pt-BR" sz="3200" b="1" dirty="0">
                          <a:latin typeface="Calibri"/>
                          <a:ea typeface="Times New Roman"/>
                        </a:rPr>
                        <a:t>éi</a:t>
                      </a:r>
                      <a:r>
                        <a:rPr lang="pt-BR" sz="3200" dirty="0">
                          <a:latin typeface="Calibri"/>
                          <a:ea typeface="Times New Roman"/>
                        </a:rPr>
                        <a:t>a)</a:t>
                      </a:r>
                      <a:endParaRPr lang="pt-BR" sz="3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7D31">
                        <a:lumMod val="60000"/>
                        <a:lumOff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1555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pt-BR" sz="3200">
                          <a:latin typeface="Symbol"/>
                          <a:ea typeface="Times New Roman"/>
                        </a:rPr>
                        <a:t>oi</a:t>
                      </a:r>
                      <a:endParaRPr lang="pt-BR" sz="3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7D3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pt-BR" sz="3200" dirty="0">
                          <a:latin typeface="Calibri"/>
                          <a:ea typeface="Times New Roman"/>
                          <a:cs typeface="Times-Roman"/>
                        </a:rPr>
                        <a:t>oi  </a:t>
                      </a:r>
                      <a:r>
                        <a:rPr lang="pt-BR" sz="3200" dirty="0">
                          <a:latin typeface="Calibri"/>
                          <a:ea typeface="Times New Roman"/>
                        </a:rPr>
                        <a:t>(o som da palavra her</a:t>
                      </a:r>
                      <a:r>
                        <a:rPr lang="pt-BR" sz="3200" b="1" dirty="0">
                          <a:latin typeface="Calibri"/>
                          <a:ea typeface="Times New Roman"/>
                        </a:rPr>
                        <a:t>ói</a:t>
                      </a:r>
                      <a:r>
                        <a:rPr lang="pt-BR" sz="3200" dirty="0">
                          <a:latin typeface="Calibri"/>
                          <a:ea typeface="Times New Roman"/>
                        </a:rPr>
                        <a:t>)</a:t>
                      </a:r>
                      <a:endParaRPr lang="pt-BR" sz="3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7D31">
                        <a:lumMod val="60000"/>
                        <a:lumOff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1555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pt-BR" sz="3200">
                          <a:latin typeface="Symbol"/>
                          <a:ea typeface="Times New Roman"/>
                        </a:rPr>
                        <a:t>ih</a:t>
                      </a:r>
                      <a:endParaRPr lang="pt-BR" sz="3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7D3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pt-BR" sz="3200" dirty="0" err="1">
                          <a:latin typeface="Calibri"/>
                          <a:ea typeface="Times New Roman"/>
                        </a:rPr>
                        <a:t>ie</a:t>
                      </a:r>
                      <a:r>
                        <a:rPr lang="pt-BR" sz="3200" dirty="0">
                          <a:latin typeface="Calibri"/>
                          <a:ea typeface="Times New Roman"/>
                        </a:rPr>
                        <a:t>  (o som da palavra v</a:t>
                      </a:r>
                      <a:r>
                        <a:rPr lang="pt-BR" sz="3200" b="1" dirty="0">
                          <a:latin typeface="Calibri"/>
                          <a:ea typeface="Times New Roman"/>
                        </a:rPr>
                        <a:t>ie</a:t>
                      </a:r>
                      <a:r>
                        <a:rPr lang="pt-BR" sz="3200" dirty="0">
                          <a:latin typeface="Calibri"/>
                          <a:ea typeface="Times New Roman"/>
                        </a:rPr>
                        <a:t>ira)</a:t>
                      </a:r>
                      <a:endParaRPr lang="pt-BR" sz="3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7D31">
                        <a:lumMod val="60000"/>
                        <a:lumOff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03110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pt-BR" sz="3200">
                          <a:latin typeface="Symbol"/>
                          <a:ea typeface="Times New Roman"/>
                        </a:rPr>
                        <a:t>ou</a:t>
                      </a:r>
                      <a:endParaRPr lang="pt-BR" sz="3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7D3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pt-BR" sz="3200" dirty="0">
                          <a:latin typeface="Calibri"/>
                          <a:ea typeface="Times New Roman"/>
                          <a:cs typeface="Times-Roman"/>
                        </a:rPr>
                        <a:t>u - portanto não se pronuncia, por exemplo, </a:t>
                      </a:r>
                      <a:r>
                        <a:rPr lang="pt-BR" sz="3200" dirty="0" err="1">
                          <a:latin typeface="Symbol"/>
                          <a:ea typeface="Times New Roman"/>
                        </a:rPr>
                        <a:t>logou</a:t>
                      </a:r>
                      <a:r>
                        <a:rPr lang="pt-BR" sz="3200" dirty="0">
                          <a:latin typeface="Symbol"/>
                          <a:ea typeface="Times New Roman"/>
                          <a:cs typeface="Symbol"/>
                        </a:rPr>
                        <a:t> </a:t>
                      </a:r>
                      <a:r>
                        <a:rPr lang="pt-BR" sz="3200" dirty="0">
                          <a:latin typeface="Calibri"/>
                          <a:ea typeface="Times New Roman"/>
                          <a:cs typeface="Times-Roman"/>
                        </a:rPr>
                        <a:t>como </a:t>
                      </a:r>
                      <a:r>
                        <a:rPr lang="pt-BR" sz="3200" dirty="0" err="1">
                          <a:latin typeface="Calibri"/>
                          <a:ea typeface="Times New Roman"/>
                          <a:cs typeface="Times-Roman"/>
                        </a:rPr>
                        <a:t>logou</a:t>
                      </a:r>
                      <a:r>
                        <a:rPr lang="pt-BR" sz="3200" dirty="0">
                          <a:latin typeface="Calibri"/>
                          <a:ea typeface="Times New Roman"/>
                          <a:cs typeface="Times-Roman"/>
                        </a:rPr>
                        <a:t>, mas </a:t>
                      </a:r>
                      <a:r>
                        <a:rPr lang="pt-BR" sz="3200" dirty="0" err="1">
                          <a:latin typeface="Calibri"/>
                          <a:ea typeface="Times New Roman"/>
                          <a:cs typeface="Times-Roman"/>
                        </a:rPr>
                        <a:t>logu</a:t>
                      </a:r>
                      <a:r>
                        <a:rPr lang="pt-BR" sz="3200" dirty="0">
                          <a:latin typeface="Calibri"/>
                          <a:ea typeface="Times New Roman"/>
                          <a:cs typeface="Times-Roman"/>
                        </a:rPr>
                        <a:t>.</a:t>
                      </a:r>
                      <a:endParaRPr lang="pt-BR" sz="3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7D31">
                        <a:lumMod val="60000"/>
                        <a:lumOff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1555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pt-BR" sz="3200">
                          <a:latin typeface="Symbol"/>
                          <a:ea typeface="Times New Roman"/>
                        </a:rPr>
                        <a:t>eu</a:t>
                      </a:r>
                      <a:endParaRPr lang="pt-BR" sz="3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7D3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pt-BR" sz="3200" dirty="0">
                          <a:latin typeface="Calibri"/>
                          <a:ea typeface="Times New Roman"/>
                          <a:cs typeface="Times-Roman"/>
                        </a:rPr>
                        <a:t>Eu  (c</a:t>
                      </a:r>
                      <a:r>
                        <a:rPr lang="pt-BR" sz="3200" b="1" dirty="0">
                          <a:latin typeface="Calibri"/>
                          <a:ea typeface="Times New Roman"/>
                          <a:cs typeface="Times-Roman"/>
                        </a:rPr>
                        <a:t>éu</a:t>
                      </a:r>
                      <a:r>
                        <a:rPr lang="pt-BR" sz="3200" dirty="0">
                          <a:latin typeface="Calibri"/>
                          <a:ea typeface="Times New Roman"/>
                          <a:cs typeface="Times-Roman"/>
                        </a:rPr>
                        <a:t>)</a:t>
                      </a:r>
                      <a:endParaRPr lang="pt-BR" sz="3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7D31">
                        <a:lumMod val="60000"/>
                        <a:lumOff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1555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pt-BR" sz="3200">
                          <a:latin typeface="Symbol"/>
                          <a:ea typeface="Times New Roman"/>
                        </a:rPr>
                        <a:t>hu</a:t>
                      </a:r>
                      <a:endParaRPr lang="pt-BR" sz="3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7D3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pt-BR" sz="3200" dirty="0">
                          <a:latin typeface="Calibri"/>
                          <a:ea typeface="Times New Roman"/>
                          <a:cs typeface="Times-Roman"/>
                        </a:rPr>
                        <a:t>Eu (em n</a:t>
                      </a:r>
                      <a:r>
                        <a:rPr lang="pt-BR" sz="3200" b="1" dirty="0">
                          <a:latin typeface="Calibri"/>
                          <a:ea typeface="Times New Roman"/>
                          <a:cs typeface="Times-Roman"/>
                        </a:rPr>
                        <a:t>eu</a:t>
                      </a:r>
                      <a:r>
                        <a:rPr lang="pt-BR" sz="3200" dirty="0">
                          <a:latin typeface="Calibri"/>
                          <a:ea typeface="Times New Roman"/>
                          <a:cs typeface="Times-Roman"/>
                        </a:rPr>
                        <a:t>tro)</a:t>
                      </a:r>
                      <a:endParaRPr lang="pt-BR" sz="3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7D31">
                        <a:lumMod val="60000"/>
                        <a:lumOff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1555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pt-BR" sz="3200">
                          <a:latin typeface="Symbol"/>
                          <a:ea typeface="Times New Roman"/>
                        </a:rPr>
                        <a:t>ui</a:t>
                      </a:r>
                      <a:endParaRPr lang="pt-BR" sz="3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7D3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pt-BR" sz="3200" dirty="0">
                          <a:latin typeface="Calibri"/>
                          <a:ea typeface="Times New Roman"/>
                          <a:cs typeface="Times-Roman"/>
                        </a:rPr>
                        <a:t>ui</a:t>
                      </a:r>
                      <a:r>
                        <a:rPr lang="pt-BR" sz="3200" b="1" dirty="0">
                          <a:latin typeface="Calibri"/>
                          <a:ea typeface="Times New Roman"/>
                        </a:rPr>
                        <a:t>    </a:t>
                      </a:r>
                      <a:r>
                        <a:rPr lang="pt-BR" sz="3200" dirty="0">
                          <a:latin typeface="Calibri"/>
                          <a:ea typeface="Times New Roman"/>
                        </a:rPr>
                        <a:t>(o som da palavra R</a:t>
                      </a:r>
                      <a:r>
                        <a:rPr lang="pt-BR" sz="3200" b="1" dirty="0">
                          <a:latin typeface="Calibri"/>
                          <a:ea typeface="Times New Roman"/>
                        </a:rPr>
                        <a:t>ui</a:t>
                      </a:r>
                      <a:r>
                        <a:rPr lang="pt-BR" sz="3200" dirty="0">
                          <a:latin typeface="Calibri"/>
                          <a:ea typeface="Times New Roman"/>
                        </a:rPr>
                        <a:t>)</a:t>
                      </a:r>
                      <a:endParaRPr lang="pt-BR" sz="3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7D31">
                        <a:lumMod val="60000"/>
                        <a:lumOff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03110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pt-BR" sz="3200">
                          <a:latin typeface="Symbol"/>
                          <a:ea typeface="Times New Roman"/>
                        </a:rPr>
                        <a:t>a, h, w</a:t>
                      </a:r>
                      <a:endParaRPr lang="pt-BR" sz="3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7D31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pt-BR" sz="3200" dirty="0">
                          <a:latin typeface="Calibri"/>
                          <a:ea typeface="Times New Roman"/>
                          <a:cs typeface="Times-Roman"/>
                        </a:rPr>
                        <a:t>são também ditongos, pois possuem um</a:t>
                      </a:r>
                      <a:r>
                        <a:rPr lang="pt-BR" sz="3200" dirty="0">
                          <a:latin typeface="Times-Roman"/>
                          <a:ea typeface="Times New Roman"/>
                          <a:cs typeface="Times-Roman"/>
                        </a:rPr>
                        <a:t> </a:t>
                      </a:r>
                      <a:r>
                        <a:rPr lang="pt-BR" sz="3200" b="1" dirty="0">
                          <a:latin typeface="Symbol"/>
                          <a:ea typeface="Times New Roman"/>
                          <a:cs typeface="Symbol"/>
                        </a:rPr>
                        <a:t>i </a:t>
                      </a:r>
                      <a:r>
                        <a:rPr lang="pt-BR" sz="3200" dirty="0">
                          <a:latin typeface="Calibri"/>
                          <a:ea typeface="Times New Roman"/>
                          <a:cs typeface="Times-Roman"/>
                        </a:rPr>
                        <a:t>subscrito.</a:t>
                      </a:r>
                      <a:endParaRPr lang="pt-BR" sz="3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7D31">
                        <a:lumMod val="60000"/>
                        <a:lumOff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5716459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431470-3986-52D1-2D67-C5201524BD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3">
            <a:extLst>
              <a:ext uri="{FF2B5EF4-FFF2-40B4-BE49-F238E27FC236}">
                <a16:creationId xmlns:a16="http://schemas.microsoft.com/office/drawing/2014/main" id="{08995027-C5F5-43FE-8483-51B6FE8170C6}"/>
              </a:ext>
            </a:extLst>
          </p:cNvPr>
          <p:cNvSpPr txBox="1">
            <a:spLocks/>
          </p:cNvSpPr>
          <p:nvPr/>
        </p:nvSpPr>
        <p:spPr>
          <a:xfrm>
            <a:off x="474367" y="2544247"/>
            <a:ext cx="11256134" cy="2590801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8000" kern="1200" spc="-5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pt-BR" sz="33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7EA3F696-01F0-C04E-24CA-854092FC6929}"/>
              </a:ext>
            </a:extLst>
          </p:cNvPr>
          <p:cNvSpPr txBox="1"/>
          <p:nvPr/>
        </p:nvSpPr>
        <p:spPr>
          <a:xfrm>
            <a:off x="-12882" y="6453549"/>
            <a:ext cx="40784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i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Curso de Graduação em Teologia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32E17C6-9BFD-611E-31F5-CF9628A0F5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3144" y="733843"/>
            <a:ext cx="9875520" cy="4401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742950" indent="-742950" algn="just" fontAlgn="base">
              <a:spcBef>
                <a:spcPct val="0"/>
              </a:spcBef>
              <a:spcAft>
                <a:spcPct val="0"/>
              </a:spcAft>
              <a:buFontTx/>
              <a:buAutoNum type="alphaLcParenR"/>
              <a:tabLst>
                <a:tab pos="180975" algn="l"/>
              </a:tabLst>
              <a:defRPr/>
            </a:pPr>
            <a:r>
              <a:rPr lang="pt-BR" sz="4000" dirty="0">
                <a:solidFill>
                  <a:prstClr val="black"/>
                </a:solidFill>
                <a:ea typeface="Times New Roman" pitchFamily="18" charset="0"/>
                <a:cs typeface="Times-Roman"/>
              </a:rPr>
              <a:t>Os ditongos </a:t>
            </a:r>
            <a:r>
              <a:rPr lang="pt-BR" sz="4000" dirty="0">
                <a:solidFill>
                  <a:prstClr val="black"/>
                </a:solidFill>
                <a:latin typeface="Arial" pitchFamily="34" charset="0"/>
                <a:ea typeface="Times New Roman" pitchFamily="18" charset="0"/>
                <a:cs typeface="Times-Roman"/>
              </a:rPr>
              <a:t>“</a:t>
            </a:r>
            <a:r>
              <a:rPr lang="pt-BR" sz="4000" dirty="0" err="1">
                <a:solidFill>
                  <a:prstClr val="black"/>
                </a:solidFill>
                <a:latin typeface="Symbol" pitchFamily="18" charset="2"/>
                <a:ea typeface="Times New Roman" pitchFamily="18" charset="0"/>
                <a:cs typeface="TTE1B9AB10t00"/>
              </a:rPr>
              <a:t>hu</a:t>
            </a:r>
            <a:r>
              <a:rPr lang="pt-BR" sz="4000" dirty="0">
                <a:solidFill>
                  <a:prstClr val="black"/>
                </a:solidFill>
                <a:latin typeface="Arial" pitchFamily="34" charset="0"/>
                <a:ea typeface="Times New Roman" pitchFamily="18" charset="0"/>
                <a:cs typeface="Times-Roman"/>
              </a:rPr>
              <a:t>” e “</a:t>
            </a:r>
            <a:r>
              <a:rPr lang="pt-BR" sz="4000" dirty="0">
                <a:solidFill>
                  <a:prstClr val="black"/>
                </a:solidFill>
                <a:latin typeface="Symbol" pitchFamily="18" charset="2"/>
                <a:ea typeface="Times New Roman" pitchFamily="18" charset="0"/>
                <a:cs typeface="TTE1B9AB10t00"/>
              </a:rPr>
              <a:t>wu</a:t>
            </a:r>
            <a:r>
              <a:rPr lang="pt-BR" sz="4000" dirty="0">
                <a:solidFill>
                  <a:prstClr val="black"/>
                </a:solidFill>
                <a:latin typeface="Arial" pitchFamily="34" charset="0"/>
                <a:ea typeface="Times New Roman" pitchFamily="18" charset="0"/>
                <a:cs typeface="Times-Roman"/>
              </a:rPr>
              <a:t>” </a:t>
            </a:r>
            <a:r>
              <a:rPr lang="pt-BR" sz="4000" dirty="0">
                <a:solidFill>
                  <a:prstClr val="black"/>
                </a:solidFill>
                <a:ea typeface="Times New Roman" pitchFamily="18" charset="0"/>
                <a:cs typeface="Times-Roman"/>
              </a:rPr>
              <a:t>são muito raros.</a:t>
            </a:r>
          </a:p>
          <a:p>
            <a:pPr marL="742950" indent="-742950" algn="just" fontAlgn="base">
              <a:spcBef>
                <a:spcPct val="0"/>
              </a:spcBef>
              <a:spcAft>
                <a:spcPct val="0"/>
              </a:spcAft>
              <a:tabLst>
                <a:tab pos="180975" algn="l"/>
              </a:tabLst>
              <a:defRPr/>
            </a:pPr>
            <a:endParaRPr lang="pt-BR" sz="40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</a:tabLst>
              <a:defRPr/>
            </a:pPr>
            <a:r>
              <a:rPr lang="pt-BR" sz="4000" b="1" dirty="0">
                <a:solidFill>
                  <a:prstClr val="black"/>
                </a:solidFill>
                <a:ea typeface="Times New Roman" pitchFamily="18" charset="0"/>
                <a:cs typeface="Times-Roman"/>
              </a:rPr>
              <a:t>b) </a:t>
            </a:r>
            <a:r>
              <a:rPr lang="pt-BR" sz="4000" dirty="0">
                <a:solidFill>
                  <a:prstClr val="black"/>
                </a:solidFill>
                <a:ea typeface="Times New Roman" pitchFamily="18" charset="0"/>
                <a:cs typeface="Times-Roman"/>
              </a:rPr>
              <a:t>São também ditongos, pois possuem um i (iota) subscrito</a:t>
            </a:r>
            <a:r>
              <a:rPr lang="pt-BR" sz="4000" dirty="0">
                <a:solidFill>
                  <a:prstClr val="black"/>
                </a:solidFill>
                <a:latin typeface="Arial" pitchFamily="34" charset="0"/>
                <a:ea typeface="Times New Roman" pitchFamily="18" charset="0"/>
                <a:cs typeface="Times-Roman"/>
              </a:rPr>
              <a:t>. O </a:t>
            </a:r>
            <a:r>
              <a:rPr lang="pt-BR" sz="4000" b="1" dirty="0">
                <a:solidFill>
                  <a:prstClr val="black"/>
                </a:solidFill>
                <a:latin typeface="Arial" pitchFamily="34" charset="0"/>
                <a:ea typeface="Times New Roman" pitchFamily="18" charset="0"/>
                <a:cs typeface="Symbol" pitchFamily="18" charset="2"/>
              </a:rPr>
              <a:t>i</a:t>
            </a:r>
            <a:r>
              <a:rPr lang="pt-BR" sz="4000" b="1" dirty="0">
                <a:solidFill>
                  <a:prstClr val="black"/>
                </a:solidFill>
                <a:latin typeface="Arial" pitchFamily="34" charset="0"/>
                <a:ea typeface="Times New Roman" pitchFamily="18" charset="0"/>
                <a:cs typeface="Times-Bold"/>
              </a:rPr>
              <a:t> </a:t>
            </a:r>
            <a:r>
              <a:rPr lang="pt-BR" sz="4000" dirty="0">
                <a:solidFill>
                  <a:prstClr val="black"/>
                </a:solidFill>
                <a:ea typeface="Times New Roman" pitchFamily="18" charset="0"/>
                <a:cs typeface="Times-Roman"/>
              </a:rPr>
              <a:t>(iota) equivale ao nosso “j” por isso seu nome é “iota” muito parecido com</a:t>
            </a:r>
            <a:r>
              <a:rPr lang="pt-BR" sz="4000" dirty="0">
                <a:solidFill>
                  <a:prstClr val="black"/>
                </a:solidFill>
                <a:latin typeface="Arial" pitchFamily="34" charset="0"/>
                <a:ea typeface="Times New Roman" pitchFamily="18" charset="0"/>
                <a:cs typeface="Times-Roman"/>
              </a:rPr>
              <a:t> </a:t>
            </a:r>
            <a:r>
              <a:rPr lang="pt-BR" sz="4000" dirty="0">
                <a:solidFill>
                  <a:prstClr val="black"/>
                </a:solidFill>
                <a:ea typeface="Times New Roman" pitchFamily="18" charset="0"/>
                <a:cs typeface="Times-Roman"/>
              </a:rPr>
              <a:t>“jota”.</a:t>
            </a:r>
            <a:r>
              <a:rPr lang="pt-BR" sz="4000" dirty="0">
                <a:solidFill>
                  <a:prstClr val="black"/>
                </a:solidFill>
                <a:latin typeface="Arial" pitchFamily="34" charset="0"/>
                <a:ea typeface="Times New Roman" pitchFamily="18" charset="0"/>
                <a:cs typeface="Times-Roman"/>
              </a:rPr>
              <a:t> </a:t>
            </a:r>
            <a:r>
              <a:rPr lang="pt-BR" sz="4000" dirty="0">
                <a:solidFill>
                  <a:prstClr val="black"/>
                </a:solidFill>
                <a:ea typeface="Times New Roman" pitchFamily="18" charset="0"/>
                <a:cs typeface="Times-Roman"/>
              </a:rPr>
              <a:t>Exemplos: </a:t>
            </a:r>
            <a:r>
              <a:rPr lang="pt-BR" sz="4000" dirty="0">
                <a:solidFill>
                  <a:prstClr val="black"/>
                </a:solidFill>
                <a:ea typeface="Times New Roman" pitchFamily="18" charset="0"/>
                <a:cs typeface="Arial" pitchFamily="34" charset="0"/>
              </a:rPr>
              <a:t>: </a:t>
            </a:r>
            <a:r>
              <a:rPr lang="pt-BR" sz="4000" dirty="0">
                <a:solidFill>
                  <a:prstClr val="black"/>
                </a:solidFill>
                <a:latin typeface="Graeca" pitchFamily="2" charset="2"/>
                <a:ea typeface="Times New Roman" pitchFamily="18" charset="0"/>
                <a:cs typeface="Arial" pitchFamily="34" charset="0"/>
              </a:rPr>
              <a:t>a</a:t>
            </a:r>
            <a:r>
              <a:rPr lang="pt-BR" sz="4000" dirty="0">
                <a:solidFill>
                  <a:prstClr val="black"/>
                </a:solidFill>
                <a:latin typeface="Graeca" pitchFamily="2" charset="2"/>
                <a:ea typeface="Times New Roman" pitchFamily="18" charset="0"/>
                <a:cs typeface="Arial" pitchFamily="34" charset="0"/>
                <a:sym typeface="Graeca" pitchFamily="2" charset="2"/>
              </a:rPr>
              <a:t></a:t>
            </a:r>
            <a:r>
              <a:rPr lang="pt-BR" sz="4000" dirty="0" err="1">
                <a:solidFill>
                  <a:prstClr val="black"/>
                </a:solidFill>
                <a:latin typeface="Graeca" pitchFamily="2" charset="2"/>
                <a:ea typeface="Times New Roman" pitchFamily="18" charset="0"/>
                <a:cs typeface="Arial" pitchFamily="34" charset="0"/>
              </a:rPr>
              <a:t>rch</a:t>
            </a:r>
            <a:r>
              <a:rPr lang="pt-BR" sz="4000" dirty="0" err="1">
                <a:solidFill>
                  <a:prstClr val="black"/>
                </a:solidFill>
                <a:latin typeface="Graeca" pitchFamily="2" charset="2"/>
                <a:ea typeface="Times New Roman" pitchFamily="18" charset="0"/>
                <a:cs typeface="Arial" pitchFamily="34" charset="0"/>
                <a:sym typeface="Graeca" pitchFamily="2" charset="2"/>
              </a:rPr>
              <a:t></a:t>
            </a:r>
            <a:r>
              <a:rPr lang="pt-BR" sz="4000" dirty="0">
                <a:solidFill>
                  <a:prstClr val="black"/>
                </a:solidFill>
                <a:latin typeface="Graeca" pitchFamily="2" charset="2"/>
                <a:ea typeface="Times New Roman" pitchFamily="18" charset="0"/>
                <a:cs typeface="Arial" pitchFamily="34" charset="0"/>
              </a:rPr>
              <a:t> </a:t>
            </a:r>
            <a:r>
              <a:rPr lang="pt-BR" sz="4000" dirty="0">
                <a:solidFill>
                  <a:prstClr val="black"/>
                </a:solidFill>
                <a:ea typeface="Times New Roman" pitchFamily="18" charset="0"/>
                <a:cs typeface="Times-Roman"/>
                <a:sym typeface="Graeca" pitchFamily="2" charset="2"/>
              </a:rPr>
              <a:t>(princípio);</a:t>
            </a:r>
            <a:r>
              <a:rPr lang="pt-BR" sz="4000" dirty="0">
                <a:solidFill>
                  <a:prstClr val="black"/>
                </a:solidFill>
                <a:latin typeface="Arial" pitchFamily="34" charset="0"/>
                <a:ea typeface="Times New Roman" pitchFamily="18" charset="0"/>
                <a:cs typeface="Times-Roman"/>
                <a:sym typeface="Graeca" pitchFamily="2" charset="2"/>
              </a:rPr>
              <a:t> </a:t>
            </a:r>
            <a:r>
              <a:rPr lang="pt-BR" sz="4000" dirty="0">
                <a:solidFill>
                  <a:prstClr val="black"/>
                </a:solidFill>
                <a:latin typeface="Graeca" pitchFamily="2" charset="2"/>
                <a:ea typeface="Times New Roman" pitchFamily="18" charset="0"/>
                <a:cs typeface="Symbol" pitchFamily="18" charset="2"/>
                <a:sym typeface="Graeca" pitchFamily="2" charset="2"/>
              </a:rPr>
              <a:t>w</a:t>
            </a:r>
            <a:r>
              <a:rPr lang="pt-BR" sz="4000" dirty="0" err="1">
                <a:solidFill>
                  <a:prstClr val="black"/>
                </a:solidFill>
                <a:latin typeface="Graeca" pitchFamily="2" charset="2"/>
                <a:ea typeface="Times New Roman" pitchFamily="18" charset="0"/>
                <a:cs typeface="Symbol" pitchFamily="18" charset="2"/>
                <a:sym typeface="Graeca" pitchFamily="2" charset="2"/>
              </a:rPr>
              <a:t></a:t>
            </a:r>
            <a:r>
              <a:rPr lang="pt-BR" sz="4000" dirty="0" err="1">
                <a:solidFill>
                  <a:prstClr val="black"/>
                </a:solidFill>
                <a:latin typeface="Graeca" pitchFamily="2" charset="2"/>
                <a:ea typeface="Times New Roman" pitchFamily="18" charset="0"/>
                <a:cs typeface="Symbol" pitchFamily="18" charset="2"/>
              </a:rPr>
              <a:t>dh</a:t>
            </a:r>
            <a:r>
              <a:rPr lang="pt-BR" sz="4000" dirty="0">
                <a:solidFill>
                  <a:prstClr val="black"/>
                </a:solidFill>
                <a:latin typeface="Graeca" pitchFamily="2" charset="2"/>
                <a:ea typeface="Times New Roman" pitchFamily="18" charset="0"/>
                <a:cs typeface="Symbol" pitchFamily="18" charset="2"/>
                <a:sym typeface="Graeca" pitchFamily="2" charset="2"/>
              </a:rPr>
              <a:t></a:t>
            </a:r>
            <a:r>
              <a:rPr lang="pt-BR" sz="4000" dirty="0">
                <a:solidFill>
                  <a:prstClr val="black"/>
                </a:solidFill>
                <a:latin typeface="Graeca" pitchFamily="2" charset="2"/>
                <a:ea typeface="Times New Roman" pitchFamily="18" charset="0"/>
                <a:cs typeface="Symbol" pitchFamily="18" charset="2"/>
              </a:rPr>
              <a:t> </a:t>
            </a:r>
            <a:r>
              <a:rPr lang="pt-BR" sz="4000" dirty="0">
                <a:solidFill>
                  <a:prstClr val="black"/>
                </a:solidFill>
                <a:latin typeface="Arial" pitchFamily="34" charset="0"/>
                <a:ea typeface="Times New Roman" pitchFamily="18" charset="0"/>
                <a:cs typeface="Calibri" pitchFamily="34" charset="0"/>
                <a:sym typeface="Graeca" pitchFamily="2" charset="2"/>
              </a:rPr>
              <a:t>(cântico)</a:t>
            </a:r>
            <a:r>
              <a:rPr lang="pt-BR" sz="4000" dirty="0">
                <a:solidFill>
                  <a:prstClr val="black"/>
                </a:solidFill>
                <a:ea typeface="Times New Roman" pitchFamily="18" charset="0"/>
                <a:cs typeface="Times-Roman"/>
                <a:sym typeface="Graeca" pitchFamily="2" charset="2"/>
              </a:rPr>
              <a:t>. </a:t>
            </a:r>
            <a:endParaRPr lang="pt-BR" sz="4000" dirty="0">
              <a:solidFill>
                <a:prstClr val="black"/>
              </a:solidFill>
              <a:latin typeface="Graeca" pitchFamily="2" charset="2"/>
              <a:ea typeface="Times New Roman" pitchFamily="18" charset="0"/>
              <a:cs typeface="Symbol" pitchFamily="18" charset="2"/>
              <a:sym typeface="Graeca" pitchFamily="2" charset="2"/>
            </a:endParaRPr>
          </a:p>
        </p:txBody>
      </p:sp>
      <p:sp>
        <p:nvSpPr>
          <p:cNvPr id="3" name="Meio-quadro 2">
            <a:extLst>
              <a:ext uri="{FF2B5EF4-FFF2-40B4-BE49-F238E27FC236}">
                <a16:creationId xmlns:a16="http://schemas.microsoft.com/office/drawing/2014/main" id="{B579D7B8-E86F-EF7C-F16A-9F0AA397CA2C}"/>
              </a:ext>
            </a:extLst>
          </p:cNvPr>
          <p:cNvSpPr/>
          <p:nvPr/>
        </p:nvSpPr>
        <p:spPr>
          <a:xfrm rot="16200000">
            <a:off x="847951" y="4020928"/>
            <a:ext cx="1341553" cy="1506828"/>
          </a:xfrm>
          <a:prstGeom prst="halfFrame">
            <a:avLst>
              <a:gd name="adj1" fmla="val 7413"/>
              <a:gd name="adj2" fmla="val 7413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4" name="Meio-quadro 3">
            <a:extLst>
              <a:ext uri="{FF2B5EF4-FFF2-40B4-BE49-F238E27FC236}">
                <a16:creationId xmlns:a16="http://schemas.microsoft.com/office/drawing/2014/main" id="{D5A0F27B-CE90-5848-1F76-CB35913E1E55}"/>
              </a:ext>
            </a:extLst>
          </p:cNvPr>
          <p:cNvSpPr/>
          <p:nvPr/>
        </p:nvSpPr>
        <p:spPr>
          <a:xfrm>
            <a:off x="765313" y="533204"/>
            <a:ext cx="1341553" cy="1506828"/>
          </a:xfrm>
          <a:prstGeom prst="halfFrame">
            <a:avLst>
              <a:gd name="adj1" fmla="val 7413"/>
              <a:gd name="adj2" fmla="val 7413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110452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0F2E56-B0E6-1A8C-CF41-60DD126F49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3">
            <a:extLst>
              <a:ext uri="{FF2B5EF4-FFF2-40B4-BE49-F238E27FC236}">
                <a16:creationId xmlns:a16="http://schemas.microsoft.com/office/drawing/2014/main" id="{5B03CB2D-6E52-48A2-B494-2B71984EC2DC}"/>
              </a:ext>
            </a:extLst>
          </p:cNvPr>
          <p:cNvSpPr txBox="1">
            <a:spLocks/>
          </p:cNvSpPr>
          <p:nvPr/>
        </p:nvSpPr>
        <p:spPr>
          <a:xfrm>
            <a:off x="474367" y="2544247"/>
            <a:ext cx="11256134" cy="2590801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8000" kern="1200" spc="-5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pt-BR" sz="33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6C195AAE-E08D-E8DA-9B6A-2C2145E4ED71}"/>
              </a:ext>
            </a:extLst>
          </p:cNvPr>
          <p:cNvSpPr txBox="1"/>
          <p:nvPr/>
        </p:nvSpPr>
        <p:spPr>
          <a:xfrm>
            <a:off x="-12882" y="6453549"/>
            <a:ext cx="40784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i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Curso de Graduação em Teologia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FCBF958-C69A-1AE7-6762-84F9EFB482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8873" y="479572"/>
            <a:ext cx="11038760" cy="563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  <a:tabLst>
                <a:tab pos="180975" algn="l"/>
              </a:tabLst>
              <a:defRPr/>
            </a:pPr>
            <a:r>
              <a:rPr lang="pt-BR" sz="4000" b="1" dirty="0">
                <a:solidFill>
                  <a:prstClr val="black"/>
                </a:solidFill>
                <a:ea typeface="Times New Roman" pitchFamily="18" charset="0"/>
                <a:cs typeface="TimesNewRomanPSMT"/>
              </a:rPr>
              <a:t>c) </a:t>
            </a:r>
            <a:r>
              <a:rPr lang="pt-BR" sz="4000" dirty="0">
                <a:solidFill>
                  <a:prstClr val="black"/>
                </a:solidFill>
                <a:ea typeface="Times New Roman" pitchFamily="18" charset="0"/>
                <a:cs typeface="TimesNewRomanPSMT"/>
              </a:rPr>
              <a:t>A </a:t>
            </a:r>
            <a:r>
              <a:rPr lang="pt-BR" sz="4000" dirty="0">
                <a:solidFill>
                  <a:prstClr val="black"/>
                </a:solidFill>
                <a:ea typeface="Times New Roman" pitchFamily="18" charset="0"/>
                <a:cs typeface="Times-Roman" charset="0"/>
              </a:rPr>
              <a:t>principal</a:t>
            </a:r>
            <a:r>
              <a:rPr lang="pt-BR" sz="4000" dirty="0">
                <a:solidFill>
                  <a:prstClr val="black"/>
                </a:solidFill>
                <a:ea typeface="Times New Roman" pitchFamily="18" charset="0"/>
                <a:cs typeface="TimesNewRomanPSMT"/>
              </a:rPr>
              <a:t> exceção é o</a:t>
            </a:r>
            <a:r>
              <a:rPr lang="pt-BR" sz="4000" dirty="0">
                <a:solidFill>
                  <a:prstClr val="black"/>
                </a:solidFill>
                <a:latin typeface="Arial" pitchFamily="34" charset="0"/>
                <a:ea typeface="Times New Roman" pitchFamily="18" charset="0"/>
                <a:cs typeface="TimesNewRomanPSMT"/>
              </a:rPr>
              <a:t> </a:t>
            </a:r>
            <a:r>
              <a:rPr lang="pt-BR" sz="4000" dirty="0">
                <a:solidFill>
                  <a:prstClr val="black"/>
                </a:solidFill>
                <a:latin typeface="Symbol" pitchFamily="18" charset="2"/>
                <a:ea typeface="Times New Roman" pitchFamily="18" charset="0"/>
                <a:cs typeface="Grego"/>
              </a:rPr>
              <a:t>u</a:t>
            </a:r>
            <a:r>
              <a:rPr lang="pt-BR" sz="4000" dirty="0">
                <a:solidFill>
                  <a:prstClr val="black"/>
                </a:solidFill>
                <a:latin typeface="Arial" pitchFamily="34" charset="0"/>
                <a:ea typeface="Times New Roman" pitchFamily="18" charset="0"/>
                <a:cs typeface="TimesNewRomanPSMT"/>
              </a:rPr>
              <a:t>: </a:t>
            </a:r>
            <a:r>
              <a:rPr lang="pt-BR" sz="4000" dirty="0">
                <a:solidFill>
                  <a:prstClr val="black"/>
                </a:solidFill>
                <a:ea typeface="Times New Roman" pitchFamily="18" charset="0"/>
                <a:cs typeface="TimesNewRomanPSMT"/>
              </a:rPr>
              <a:t>quando é pronunciado na mesma sílaba (emissão de voz) com outra vogal, o </a:t>
            </a:r>
            <a:r>
              <a:rPr lang="pt-BR" sz="4000" dirty="0">
                <a:solidFill>
                  <a:prstClr val="black"/>
                </a:solidFill>
                <a:latin typeface="Symbol" pitchFamily="18" charset="2"/>
                <a:ea typeface="Times New Roman" pitchFamily="18" charset="0"/>
                <a:cs typeface="Grego"/>
              </a:rPr>
              <a:t>u</a:t>
            </a:r>
            <a:r>
              <a:rPr lang="pt-BR" sz="4000" dirty="0">
                <a:solidFill>
                  <a:prstClr val="black"/>
                </a:solidFill>
                <a:latin typeface="Arial" pitchFamily="34" charset="0"/>
                <a:ea typeface="Times New Roman" pitchFamily="18" charset="0"/>
                <a:cs typeface="Grego"/>
              </a:rPr>
              <a:t> </a:t>
            </a:r>
            <a:r>
              <a:rPr lang="pt-BR" sz="4000" dirty="0">
                <a:solidFill>
                  <a:prstClr val="black"/>
                </a:solidFill>
                <a:ea typeface="Times New Roman" pitchFamily="18" charset="0"/>
                <a:cs typeface="TimesNewRomanPSMT"/>
              </a:rPr>
              <a:t>tem som de u. Além disso</a:t>
            </a:r>
            <a:r>
              <a:rPr lang="pt-BR" sz="4000" dirty="0">
                <a:solidFill>
                  <a:prstClr val="black"/>
                </a:solidFill>
                <a:latin typeface="Arial" pitchFamily="34" charset="0"/>
                <a:ea typeface="Times New Roman" pitchFamily="18" charset="0"/>
                <a:cs typeface="TimesNewRomanPSMT"/>
              </a:rPr>
              <a:t>, </a:t>
            </a:r>
            <a:r>
              <a:rPr lang="pt-BR" sz="4000" b="1" dirty="0">
                <a:solidFill>
                  <a:prstClr val="black"/>
                </a:solidFill>
                <a:latin typeface="Symbol" pitchFamily="18" charset="2"/>
                <a:ea typeface="Times New Roman" pitchFamily="18" charset="0"/>
                <a:cs typeface="TimesNewRomanPS-BoldMT"/>
              </a:rPr>
              <a:t>o</a:t>
            </a:r>
            <a:r>
              <a:rPr lang="pt-BR" sz="4000" dirty="0">
                <a:solidFill>
                  <a:prstClr val="black"/>
                </a:solidFill>
                <a:latin typeface="Symbol" pitchFamily="18" charset="2"/>
                <a:ea typeface="Times New Roman" pitchFamily="18" charset="0"/>
                <a:cs typeface="TimesNewRomanPS-BoldMT"/>
              </a:rPr>
              <a:t> </a:t>
            </a:r>
            <a:r>
              <a:rPr lang="pt-BR" sz="4000" dirty="0">
                <a:solidFill>
                  <a:prstClr val="black"/>
                </a:solidFill>
                <a:latin typeface="Arial" pitchFamily="34" charset="0"/>
                <a:ea typeface="Times New Roman" pitchFamily="18" charset="0"/>
                <a:cs typeface="TimesNewRomanPS-BoldMT"/>
              </a:rPr>
              <a:t>+ </a:t>
            </a:r>
            <a:r>
              <a:rPr lang="pt-BR" sz="4000" b="1" dirty="0">
                <a:solidFill>
                  <a:prstClr val="black"/>
                </a:solidFill>
                <a:latin typeface="Symbol" pitchFamily="18" charset="2"/>
                <a:ea typeface="Times New Roman" pitchFamily="18" charset="0"/>
                <a:cs typeface="Grego"/>
              </a:rPr>
              <a:t>u</a:t>
            </a:r>
            <a:r>
              <a:rPr lang="pt-BR" sz="4000" dirty="0">
                <a:solidFill>
                  <a:prstClr val="black"/>
                </a:solidFill>
                <a:latin typeface="Arial" pitchFamily="34" charset="0"/>
                <a:ea typeface="Times New Roman" pitchFamily="18" charset="0"/>
                <a:cs typeface="Grego"/>
              </a:rPr>
              <a:t> </a:t>
            </a:r>
            <a:r>
              <a:rPr lang="pt-BR" sz="4000" dirty="0">
                <a:solidFill>
                  <a:prstClr val="black"/>
                </a:solidFill>
                <a:ea typeface="Times New Roman" pitchFamily="18" charset="0"/>
                <a:cs typeface="TimesNewRomanPSMT"/>
              </a:rPr>
              <a:t>juntos na mesma sílaba têm som de u:</a:t>
            </a:r>
            <a:r>
              <a:rPr lang="pt-BR" sz="4000" dirty="0">
                <a:solidFill>
                  <a:prstClr val="black"/>
                </a:solidFill>
                <a:latin typeface="Arial" pitchFamily="34" charset="0"/>
                <a:ea typeface="Times New Roman" pitchFamily="18" charset="0"/>
                <a:cs typeface="TimesNewRomanPSMT"/>
              </a:rPr>
              <a:t> </a:t>
            </a:r>
            <a:r>
              <a:rPr lang="pt-BR" sz="4000" dirty="0">
                <a:solidFill>
                  <a:prstClr val="black"/>
                </a:solidFill>
                <a:latin typeface="Symbol" pitchFamily="18" charset="2"/>
                <a:ea typeface="Times New Roman" pitchFamily="18" charset="0"/>
                <a:cs typeface="Grego"/>
              </a:rPr>
              <a:t>ou </a:t>
            </a:r>
            <a:r>
              <a:rPr lang="pt-BR" sz="4000" dirty="0">
                <a:solidFill>
                  <a:prstClr val="black"/>
                </a:solidFill>
                <a:latin typeface="Symbol" pitchFamily="18" charset="2"/>
                <a:ea typeface="Times New Roman" pitchFamily="18" charset="0"/>
                <a:cs typeface="Calibri" pitchFamily="34" charset="0"/>
              </a:rPr>
              <a:t>=</a:t>
            </a:r>
            <a:r>
              <a:rPr lang="pt-BR" sz="4000" dirty="0">
                <a:solidFill>
                  <a:prstClr val="black"/>
                </a:solidFill>
                <a:latin typeface="Arial" pitchFamily="34" charset="0"/>
                <a:ea typeface="Times New Roman" pitchFamily="18" charset="0"/>
                <a:cs typeface="TimesNewRomanPSMT"/>
              </a:rPr>
              <a:t> </a:t>
            </a:r>
            <a:r>
              <a:rPr lang="pt-BR" sz="4000" dirty="0">
                <a:solidFill>
                  <a:prstClr val="black"/>
                </a:solidFill>
                <a:ea typeface="Times New Roman" pitchFamily="18" charset="0"/>
                <a:cs typeface="TimesNewRomanPSMT"/>
              </a:rPr>
              <a:t>u (como em luz).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  <a:tabLst>
                <a:tab pos="180975" algn="l"/>
              </a:tabLst>
              <a:defRPr/>
            </a:pPr>
            <a:endParaRPr lang="pt-BR" sz="40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</a:tabLst>
              <a:defRPr/>
            </a:pPr>
            <a:r>
              <a:rPr lang="pt-BR" sz="4000" b="1" dirty="0">
                <a:solidFill>
                  <a:prstClr val="black"/>
                </a:solidFill>
                <a:ea typeface="Times New Roman" pitchFamily="18" charset="0"/>
                <a:cs typeface="Times-Roman" charset="0"/>
              </a:rPr>
              <a:t>d) </a:t>
            </a:r>
            <a:r>
              <a:rPr lang="pt-BR" sz="4000" dirty="0">
                <a:solidFill>
                  <a:prstClr val="black"/>
                </a:solidFill>
                <a:ea typeface="Times New Roman" pitchFamily="18" charset="0"/>
                <a:cs typeface="Times-Roman" charset="0"/>
              </a:rPr>
              <a:t>O sinal  </a:t>
            </a:r>
            <a:r>
              <a:rPr lang="pt-BR" sz="4000" dirty="0">
                <a:solidFill>
                  <a:prstClr val="black"/>
                </a:solidFill>
                <a:latin typeface="Arial" pitchFamily="34" charset="0"/>
                <a:ea typeface="Times New Roman" pitchFamily="18" charset="0"/>
                <a:cs typeface="Times-Roman" charset="0"/>
                <a:sym typeface="Graeca" pitchFamily="2" charset="2"/>
              </a:rPr>
              <a:t></a:t>
            </a:r>
            <a:r>
              <a:rPr lang="pt-BR" sz="4000" dirty="0">
                <a:solidFill>
                  <a:prstClr val="black"/>
                </a:solidFill>
                <a:ea typeface="Times New Roman" pitchFamily="18" charset="0"/>
                <a:cs typeface="Times-Roman" charset="0"/>
              </a:rPr>
              <a:t> é chamado de aspiração áspera, é sempre transliterado com o “H” (como Hot-Dog no Inglês), tem o som do </a:t>
            </a:r>
            <a:r>
              <a:rPr lang="pt-BR" sz="4000" b="1" i="1" dirty="0">
                <a:solidFill>
                  <a:prstClr val="black"/>
                </a:solidFill>
                <a:ea typeface="Times New Roman" pitchFamily="18" charset="0"/>
                <a:cs typeface="Times-Roman" charset="0"/>
                <a:sym typeface="Graeca" pitchFamily="2" charset="2"/>
              </a:rPr>
              <a:t>r</a:t>
            </a:r>
            <a:r>
              <a:rPr lang="pt-BR" sz="4000" b="1" dirty="0">
                <a:solidFill>
                  <a:prstClr val="black"/>
                </a:solidFill>
                <a:latin typeface="Arial" pitchFamily="34" charset="0"/>
                <a:ea typeface="Times New Roman" pitchFamily="18" charset="0"/>
                <a:cs typeface="TimesNewRomanPS-BoldMT"/>
                <a:sym typeface="Graeca" pitchFamily="2" charset="2"/>
              </a:rPr>
              <a:t> </a:t>
            </a:r>
            <a:r>
              <a:rPr lang="pt-BR" sz="4000" dirty="0">
                <a:solidFill>
                  <a:prstClr val="black"/>
                </a:solidFill>
                <a:ea typeface="Times New Roman" pitchFamily="18" charset="0"/>
                <a:cs typeface="Times-Roman" charset="0"/>
                <a:sym typeface="Graeca" pitchFamily="2" charset="2"/>
              </a:rPr>
              <a:t>quando este começa uma palavra: rei, rosa, rosto.</a:t>
            </a:r>
            <a:endParaRPr lang="pt-BR" sz="4000" dirty="0">
              <a:solidFill>
                <a:prstClr val="black"/>
              </a:solidFill>
              <a:latin typeface="Arial" pitchFamily="34" charset="0"/>
              <a:ea typeface="Times New Roman" pitchFamily="18" charset="0"/>
              <a:cs typeface="Times-Roman" charset="0"/>
              <a:sym typeface="Graeca" pitchFamily="2" charset="2"/>
            </a:endParaRPr>
          </a:p>
        </p:txBody>
      </p:sp>
      <p:sp>
        <p:nvSpPr>
          <p:cNvPr id="3" name="Meio-quadro 2">
            <a:extLst>
              <a:ext uri="{FF2B5EF4-FFF2-40B4-BE49-F238E27FC236}">
                <a16:creationId xmlns:a16="http://schemas.microsoft.com/office/drawing/2014/main" id="{921B13BE-7D6C-453A-A2FE-52E58FC666F6}"/>
              </a:ext>
            </a:extLst>
          </p:cNvPr>
          <p:cNvSpPr/>
          <p:nvPr/>
        </p:nvSpPr>
        <p:spPr>
          <a:xfrm>
            <a:off x="554060" y="378169"/>
            <a:ext cx="1341553" cy="1506828"/>
          </a:xfrm>
          <a:prstGeom prst="halfFrame">
            <a:avLst>
              <a:gd name="adj1" fmla="val 7413"/>
              <a:gd name="adj2" fmla="val 7413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4" name="Meio-quadro 3">
            <a:extLst>
              <a:ext uri="{FF2B5EF4-FFF2-40B4-BE49-F238E27FC236}">
                <a16:creationId xmlns:a16="http://schemas.microsoft.com/office/drawing/2014/main" id="{FBBCE92B-9824-2E2A-B76A-503591768E89}"/>
              </a:ext>
            </a:extLst>
          </p:cNvPr>
          <p:cNvSpPr/>
          <p:nvPr/>
        </p:nvSpPr>
        <p:spPr>
          <a:xfrm rot="16200000">
            <a:off x="636699" y="4789095"/>
            <a:ext cx="1341553" cy="1506828"/>
          </a:xfrm>
          <a:prstGeom prst="halfFrame">
            <a:avLst>
              <a:gd name="adj1" fmla="val 7413"/>
              <a:gd name="adj2" fmla="val 7413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822610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4" grpId="0" animBg="1"/>
    </p:bldLst>
  </p:timing>
</p:sld>
</file>

<file path=ppt/theme/theme1.xml><?xml version="1.0" encoding="utf-8"?>
<a:theme xmlns:a="http://schemas.openxmlformats.org/drawingml/2006/main" name="Retrospectiva">
  <a:themeElements>
    <a:clrScheme name="Retrospectiva">
      <a:dk1>
        <a:sysClr val="windowText" lastClr="000000"/>
      </a:dk1>
      <a:lt1>
        <a:sysClr val="window" lastClr="FFFFFF"/>
      </a:lt1>
      <a:dk2>
        <a:srgbClr val="344068"/>
      </a:dk2>
      <a:lt2>
        <a:srgbClr val="D9E0E6"/>
      </a:lt2>
      <a:accent1>
        <a:srgbClr val="1CADE4"/>
      </a:accent1>
      <a:accent2>
        <a:srgbClr val="2683C6"/>
      </a:accent2>
      <a:accent3>
        <a:srgbClr val="28C4CC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Retrospectiva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iv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9CC26709-368C-4D72-9060-94E5B3FF3CD6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620</TotalTime>
  <Words>1140</Words>
  <Application>Microsoft Office PowerPoint</Application>
  <PresentationFormat>Widescreen</PresentationFormat>
  <Paragraphs>181</Paragraphs>
  <Slides>19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11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19</vt:i4>
      </vt:variant>
    </vt:vector>
  </HeadingPairs>
  <TitlesOfParts>
    <vt:vector size="31" baseType="lpstr">
      <vt:lpstr>Arial</vt:lpstr>
      <vt:lpstr>Arial MT Black</vt:lpstr>
      <vt:lpstr>Arial Narrow</vt:lpstr>
      <vt:lpstr>Calibri</vt:lpstr>
      <vt:lpstr>Calibri Light</vt:lpstr>
      <vt:lpstr>Century Gothic</vt:lpstr>
      <vt:lpstr>Garamond</vt:lpstr>
      <vt:lpstr>Graeca</vt:lpstr>
      <vt:lpstr>Symbol</vt:lpstr>
      <vt:lpstr>Times New Roman</vt:lpstr>
      <vt:lpstr>Times-Roman</vt:lpstr>
      <vt:lpstr>Retrospectiva</vt:lpstr>
      <vt:lpstr>www.servus.org.br</vt:lpstr>
      <vt:lpstr>Introdução ao Grego Bíblico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www.servus.org.br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www.servus.org.br</dc:title>
  <dc:creator>Járber Sousa</dc:creator>
  <cp:lastModifiedBy>leonardo alves</cp:lastModifiedBy>
  <cp:revision>44</cp:revision>
  <dcterms:created xsi:type="dcterms:W3CDTF">2019-09-06T19:24:55Z</dcterms:created>
  <dcterms:modified xsi:type="dcterms:W3CDTF">2024-10-24T15:26:36Z</dcterms:modified>
</cp:coreProperties>
</file>